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42"/>
  </p:notesMasterIdLst>
  <p:sldIdLst>
    <p:sldId id="256" r:id="rId2"/>
    <p:sldId id="331" r:id="rId3"/>
    <p:sldId id="10809" r:id="rId4"/>
    <p:sldId id="346" r:id="rId5"/>
    <p:sldId id="1289" r:id="rId6"/>
    <p:sldId id="1225" r:id="rId7"/>
    <p:sldId id="1229" r:id="rId8"/>
    <p:sldId id="1232" r:id="rId9"/>
    <p:sldId id="1326" r:id="rId10"/>
    <p:sldId id="1384" r:id="rId11"/>
    <p:sldId id="1364" r:id="rId12"/>
    <p:sldId id="1319" r:id="rId13"/>
    <p:sldId id="1386" r:id="rId14"/>
    <p:sldId id="1387" r:id="rId15"/>
    <p:sldId id="1388" r:id="rId16"/>
    <p:sldId id="1389" r:id="rId17"/>
    <p:sldId id="1390" r:id="rId18"/>
    <p:sldId id="1391" r:id="rId19"/>
    <p:sldId id="1392" r:id="rId20"/>
    <p:sldId id="1327" r:id="rId21"/>
    <p:sldId id="1393" r:id="rId22"/>
    <p:sldId id="10797" r:id="rId23"/>
    <p:sldId id="10799" r:id="rId24"/>
    <p:sldId id="10810" r:id="rId25"/>
    <p:sldId id="585" r:id="rId26"/>
    <p:sldId id="586" r:id="rId27"/>
    <p:sldId id="427" r:id="rId28"/>
    <p:sldId id="570" r:id="rId29"/>
    <p:sldId id="10811" r:id="rId30"/>
    <p:sldId id="566" r:id="rId31"/>
    <p:sldId id="10812" r:id="rId32"/>
    <p:sldId id="567" r:id="rId33"/>
    <p:sldId id="568" r:id="rId34"/>
    <p:sldId id="569" r:id="rId35"/>
    <p:sldId id="571" r:id="rId36"/>
    <p:sldId id="428" r:id="rId37"/>
    <p:sldId id="269" r:id="rId38"/>
    <p:sldId id="426" r:id="rId39"/>
    <p:sldId id="425" r:id="rId40"/>
    <p:sldId id="257" r:id="rId41"/>
  </p:sldIdLst>
  <p:sldSz cx="9144000" cy="6858000" type="screen4x3"/>
  <p:notesSz cx="7010400" cy="9296400"/>
  <p:embeddedFontLst>
    <p:embeddedFont>
      <p:font typeface="宋体" panose="02010600030101010101" pitchFamily="2" charset="-122"/>
      <p:regular r:id="rId43"/>
    </p:embeddedFont>
    <p:embeddedFont>
      <p:font typeface="Cambria Math" panose="02040503050406030204" pitchFamily="18" charset="0"/>
      <p:regular r:id="rId44"/>
    </p:embeddedFont>
    <p:embeddedFont>
      <p:font typeface="Gulim" panose="020B0600000101010101" pitchFamily="34" charset="-127"/>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9" userDrawn="1">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6" roundtripDataSignature="AMtx7mhfjnOG8F0+De8r2qIcN6iQNT8k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218" autoAdjust="0"/>
  </p:normalViewPr>
  <p:slideViewPr>
    <p:cSldViewPr snapToGrid="0">
      <p:cViewPr varScale="1">
        <p:scale>
          <a:sx n="106" d="100"/>
          <a:sy n="106" d="100"/>
        </p:scale>
        <p:origin x="1136" y="488"/>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00" d="100"/>
          <a:sy n="100" d="100"/>
        </p:scale>
        <p:origin x="0" y="0"/>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97"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100"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 y="1"/>
            <a:ext cx="3037840" cy="464820"/>
          </a:xfrm>
          <a:prstGeom prst="rect">
            <a:avLst/>
          </a:prstGeom>
          <a:noFill/>
          <a:ln>
            <a:noFill/>
          </a:ln>
        </p:spPr>
        <p:txBody>
          <a:bodyPr spcFirstLastPara="1" wrap="square" lIns="89436" tIns="44718" rIns="89436" bIns="44718"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40" y="1"/>
            <a:ext cx="3037840" cy="464820"/>
          </a:xfrm>
          <a:prstGeom prst="rect">
            <a:avLst/>
          </a:prstGeom>
          <a:noFill/>
          <a:ln>
            <a:noFill/>
          </a:ln>
        </p:spPr>
        <p:txBody>
          <a:bodyPr spcFirstLastPara="1" wrap="square" lIns="89436" tIns="44718" rIns="89436" bIns="44718" anchor="t"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1" y="4415790"/>
            <a:ext cx="5608320" cy="4183380"/>
          </a:xfrm>
          <a:prstGeom prst="rect">
            <a:avLst/>
          </a:prstGeom>
          <a:noFill/>
          <a:ln>
            <a:noFill/>
          </a:ln>
        </p:spPr>
        <p:txBody>
          <a:bodyPr spcFirstLastPara="1" wrap="square" lIns="89436" tIns="44718" rIns="89436" bIns="44718"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 y="8829967"/>
            <a:ext cx="3037840" cy="464820"/>
          </a:xfrm>
          <a:prstGeom prst="rect">
            <a:avLst/>
          </a:prstGeom>
          <a:noFill/>
          <a:ln>
            <a:noFill/>
          </a:ln>
        </p:spPr>
        <p:txBody>
          <a:bodyPr spcFirstLastPara="1" wrap="square" lIns="89436" tIns="44718" rIns="89436" bIns="44718"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40" y="8829967"/>
            <a:ext cx="3037840" cy="464820"/>
          </a:xfrm>
          <a:prstGeom prst="rect">
            <a:avLst/>
          </a:prstGeom>
          <a:noFill/>
          <a:ln>
            <a:noFill/>
          </a:ln>
        </p:spPr>
        <p:txBody>
          <a:bodyPr spcFirstLastPara="1" wrap="square" lIns="89436" tIns="44718" rIns="89436" bIns="44718" anchor="b" anchorCtr="0">
            <a:noAutofit/>
          </a:bodyPr>
          <a:lstStyle/>
          <a:p>
            <a:pPr algn="r">
              <a:buSzPts val="1100"/>
            </a:pPr>
            <a:fld id="{00000000-1234-1234-1234-123412341234}" type="slidenum">
              <a:rPr lang="en-US" sz="1100" smtClean="0">
                <a:solidFill>
                  <a:schemeClr val="dk1"/>
                </a:solidFill>
                <a:latin typeface="Calibri"/>
                <a:ea typeface="Calibri"/>
                <a:cs typeface="Calibri"/>
                <a:sym typeface="Calibri"/>
              </a:rPr>
              <a:pPr algn="r">
                <a:buSzPts val="1100"/>
              </a:pPr>
              <a:t>‹#›</a:t>
            </a:fld>
            <a:endParaRPr lang="en-US" sz="11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1:notes"/>
          <p:cNvSpPr txBox="1">
            <a:spLocks noGrp="1"/>
          </p:cNvSpPr>
          <p:nvPr>
            <p:ph type="body" idx="1"/>
          </p:nvPr>
        </p:nvSpPr>
        <p:spPr>
          <a:xfrm>
            <a:off x="701041" y="4415790"/>
            <a:ext cx="5608320" cy="4183380"/>
          </a:xfrm>
          <a:prstGeom prst="rect">
            <a:avLst/>
          </a:prstGeom>
          <a:noFill/>
          <a:ln>
            <a:noFill/>
          </a:ln>
        </p:spPr>
        <p:txBody>
          <a:bodyPr spcFirstLastPara="1" wrap="square" lIns="89436" tIns="44718" rIns="89436" bIns="44718" anchor="t" anchorCtr="0">
            <a:noAutofit/>
          </a:bodyPr>
          <a:lstStyle/>
          <a:p>
            <a:pPr marL="0" indent="0"/>
            <a:endParaRPr/>
          </a:p>
        </p:txBody>
      </p:sp>
      <p:sp>
        <p:nvSpPr>
          <p:cNvPr id="26" name="Google Shape;26;p1:notes"/>
          <p:cNvSpPr txBox="1">
            <a:spLocks noGrp="1"/>
          </p:cNvSpPr>
          <p:nvPr>
            <p:ph type="sldNum" idx="12"/>
          </p:nvPr>
        </p:nvSpPr>
        <p:spPr>
          <a:xfrm>
            <a:off x="3970940" y="8829967"/>
            <a:ext cx="3037840" cy="464820"/>
          </a:xfrm>
          <a:prstGeom prst="rect">
            <a:avLst/>
          </a:prstGeom>
          <a:noFill/>
          <a:ln>
            <a:noFill/>
          </a:ln>
        </p:spPr>
        <p:txBody>
          <a:bodyPr spcFirstLastPara="1" wrap="square" lIns="89436" tIns="44718" rIns="89436" bIns="44718" anchor="b" anchorCtr="0">
            <a:noAutofit/>
          </a:bodyPr>
          <a:lstStyle/>
          <a:p>
            <a:pPr algn="r">
              <a:buSzPts val="1400"/>
            </a:pPr>
            <a:fld id="{00000000-1234-1234-1234-123412341234}" type="slidenum">
              <a:rPr lang="en-US"/>
              <a:pPr algn="r">
                <a:buSzPts val="1400"/>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size of transistors shrinks,</a:t>
            </a:r>
            <a:r>
              <a:rPr lang="en-US" baseline="0" dirty="0"/>
              <a:t> more complicated constraints are imposed.</a:t>
            </a:r>
            <a:endParaRPr lang="en-US" dirty="0"/>
          </a:p>
          <a:p>
            <a:r>
              <a:rPr lang="en-US" dirty="0"/>
              <a:t>Some important modern technology constraints</a:t>
            </a:r>
            <a:r>
              <a:rPr lang="en-US" baseline="0" dirty="0"/>
              <a:t> considered in this proposal are:</a:t>
            </a:r>
          </a:p>
          <a:p>
            <a:r>
              <a:rPr lang="en-US" baseline="0" dirty="0"/>
              <a:t>Region constraints which assign some cells to specific region. Cells assigned to a region have to be placed inside the boundary of the region.</a:t>
            </a:r>
          </a:p>
          <a:p>
            <a:endParaRPr lang="en-US" dirty="0"/>
          </a:p>
        </p:txBody>
      </p:sp>
      <p:sp>
        <p:nvSpPr>
          <p:cNvPr id="4" name="Slide Number Placeholder 3"/>
          <p:cNvSpPr>
            <a:spLocks noGrp="1"/>
          </p:cNvSpPr>
          <p:nvPr>
            <p:ph type="sldNum" idx="12"/>
          </p:nvPr>
        </p:nvSpPr>
        <p:spPr/>
        <p:txBody>
          <a:bodyPr/>
          <a:lstStyle/>
          <a:p>
            <a:pPr algn="r">
              <a:buSzPts val="1100"/>
            </a:pPr>
            <a:fld id="{00000000-1234-1234-1234-123412341234}" type="slidenum">
              <a:rPr lang="en-US" sz="1100">
                <a:solidFill>
                  <a:schemeClr val="dk1"/>
                </a:solidFill>
                <a:latin typeface="Calibri"/>
                <a:ea typeface="Calibri"/>
                <a:cs typeface="Calibri"/>
                <a:sym typeface="Calibri"/>
              </a:rPr>
              <a:pPr algn="r">
                <a:buSzPts val="1100"/>
              </a:pPr>
              <a:t>24</a:t>
            </a:fld>
            <a:endParaRPr lang="en-US"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2503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Cells assigned to a fence region have to be placed inside the boundary of the region while other cells have to be placed outside of the boundary.</a:t>
            </a:r>
          </a:p>
          <a:p>
            <a:endParaRPr lang="en-US" baseline="0" dirty="0"/>
          </a:p>
          <a:p>
            <a:r>
              <a:rPr lang="en-US" dirty="0"/>
              <a:t>Violating fence region constraints makes the placement unacceptable and these constraints are generally considered as hard constraints.</a:t>
            </a:r>
          </a:p>
          <a:p>
            <a:endParaRPr lang="en-US" dirty="0"/>
          </a:p>
        </p:txBody>
      </p:sp>
      <p:sp>
        <p:nvSpPr>
          <p:cNvPr id="4" name="Slide Number Placeholder 3"/>
          <p:cNvSpPr>
            <a:spLocks noGrp="1"/>
          </p:cNvSpPr>
          <p:nvPr>
            <p:ph type="sldNum" idx="12"/>
          </p:nvPr>
        </p:nvSpPr>
        <p:spPr/>
        <p:txBody>
          <a:bodyPr/>
          <a:lstStyle/>
          <a:p>
            <a:pPr algn="r">
              <a:buSzPts val="1100"/>
            </a:pPr>
            <a:fld id="{00000000-1234-1234-1234-123412341234}" type="slidenum">
              <a:rPr lang="en-US" sz="1100">
                <a:solidFill>
                  <a:schemeClr val="dk1"/>
                </a:solidFill>
                <a:latin typeface="Calibri"/>
                <a:ea typeface="Calibri"/>
                <a:cs typeface="Calibri"/>
                <a:sym typeface="Calibri"/>
              </a:rPr>
              <a:pPr algn="r">
                <a:buSzPts val="1100"/>
              </a:pPr>
              <a:t>25</a:t>
            </a:fld>
            <a:endParaRPr lang="en-US"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642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133" indent="-228567" defTabSz="914266">
              <a:defRPr/>
            </a:pPr>
            <a:r>
              <a:rPr lang="en-US" dirty="0"/>
              <a:t>Edge spacing rules are a minimum space between two or more objects. In this example, the shown two cells are too close to each other, therefore, the pins in pink are prone to pin access or short problems</a:t>
            </a:r>
            <a:endParaRPr lang="en" dirty="0"/>
          </a:p>
          <a:p>
            <a:endParaRPr lang="en-US" dirty="0"/>
          </a:p>
        </p:txBody>
      </p:sp>
      <p:sp>
        <p:nvSpPr>
          <p:cNvPr id="4" name="Slide Number Placeholder 3"/>
          <p:cNvSpPr>
            <a:spLocks noGrp="1"/>
          </p:cNvSpPr>
          <p:nvPr>
            <p:ph type="sldNum" idx="12"/>
          </p:nvPr>
        </p:nvSpPr>
        <p:spPr/>
        <p:txBody>
          <a:bodyPr/>
          <a:lstStyle/>
          <a:p>
            <a:pPr algn="r">
              <a:buSzPts val="1100"/>
            </a:pPr>
            <a:fld id="{00000000-1234-1234-1234-123412341234}" type="slidenum">
              <a:rPr lang="en-US" sz="1100">
                <a:solidFill>
                  <a:schemeClr val="dk1"/>
                </a:solidFill>
                <a:latin typeface="Calibri"/>
                <a:ea typeface="Calibri"/>
                <a:cs typeface="Calibri"/>
                <a:sym typeface="Calibri"/>
              </a:rPr>
              <a:pPr algn="r">
                <a:buSzPts val="1100"/>
              </a:pPr>
              <a:t>26</a:t>
            </a:fld>
            <a:endParaRPr lang="en-US"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27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AB4D6EE-C6B1-E840-7996-4F97778DED91}"/>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B3BE01F5-D170-6282-7F60-FBC695F09488}"/>
              </a:ext>
            </a:extLst>
          </p:cNvPr>
          <p:cNvSpPr>
            <a:spLocks noGrp="1" noRot="1" noChangeAspect="1"/>
          </p:cNvSpPr>
          <p:nvPr>
            <p:ph type="sldImg" idx="2"/>
          </p:nvPr>
        </p:nvSpPr>
        <p:spPr>
          <a:xfrm>
            <a:off x="-444500" y="909638"/>
            <a:ext cx="6061075" cy="4546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871C6AE-EDDF-2B05-9E77-CA8378022066}"/>
              </a:ext>
            </a:extLst>
          </p:cNvPr>
          <p:cNvSpPr txBox="1">
            <a:spLocks noGrp="1"/>
          </p:cNvSpPr>
          <p:nvPr>
            <p:ph type="body" idx="1"/>
          </p:nvPr>
        </p:nvSpPr>
        <p:spPr>
          <a:xfrm>
            <a:off x="517161" y="5759726"/>
            <a:ext cx="4137285" cy="5456583"/>
          </a:xfrm>
          <a:prstGeom prst="rect">
            <a:avLst/>
          </a:prstGeom>
        </p:spPr>
        <p:txBody>
          <a:bodyPr spcFirstLastPara="1" wrap="square" lIns="91411" tIns="91411" rIns="91411" bIns="91411" anchor="t" anchorCtr="0">
            <a:noAutofit/>
          </a:bodyPr>
          <a:lstStyle/>
          <a:p>
            <a:pPr marL="0" indent="0"/>
            <a:endParaRPr/>
          </a:p>
        </p:txBody>
      </p:sp>
    </p:spTree>
    <p:extLst>
      <p:ext uri="{BB962C8B-B14F-4D97-AF65-F5344CB8AC3E}">
        <p14:creationId xmlns:p14="http://schemas.microsoft.com/office/powerpoint/2010/main" val="2268989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20937BE-97B9-AE3F-F0F2-F84CAB16B270}"/>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C9F20CFC-99DB-D08E-2FF4-D26871444854}"/>
              </a:ext>
            </a:extLst>
          </p:cNvPr>
          <p:cNvSpPr>
            <a:spLocks noGrp="1" noRot="1" noChangeAspect="1"/>
          </p:cNvSpPr>
          <p:nvPr>
            <p:ph type="sldImg" idx="2"/>
          </p:nvPr>
        </p:nvSpPr>
        <p:spPr>
          <a:xfrm>
            <a:off x="-444500" y="909638"/>
            <a:ext cx="6061075" cy="4546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A4CABBA1-8A2F-2893-0CE4-6D87F25E9E5B}"/>
              </a:ext>
            </a:extLst>
          </p:cNvPr>
          <p:cNvSpPr txBox="1">
            <a:spLocks noGrp="1"/>
          </p:cNvSpPr>
          <p:nvPr>
            <p:ph type="body" idx="1"/>
          </p:nvPr>
        </p:nvSpPr>
        <p:spPr>
          <a:xfrm>
            <a:off x="517161" y="5759726"/>
            <a:ext cx="4137285" cy="5456583"/>
          </a:xfrm>
          <a:prstGeom prst="rect">
            <a:avLst/>
          </a:prstGeom>
        </p:spPr>
        <p:txBody>
          <a:bodyPr spcFirstLastPara="1" wrap="square" lIns="91411" tIns="91411" rIns="91411" bIns="91411" anchor="t" anchorCtr="0">
            <a:noAutofit/>
          </a:bodyPr>
          <a:lstStyle/>
          <a:p>
            <a:pPr marL="0" indent="0"/>
            <a:endParaRPr/>
          </a:p>
        </p:txBody>
      </p:sp>
    </p:spTree>
    <p:extLst>
      <p:ext uri="{BB962C8B-B14F-4D97-AF65-F5344CB8AC3E}">
        <p14:creationId xmlns:p14="http://schemas.microsoft.com/office/powerpoint/2010/main" val="3779429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52:notes"/>
          <p:cNvSpPr txBox="1">
            <a:spLocks noGrp="1"/>
          </p:cNvSpPr>
          <p:nvPr>
            <p:ph type="body" idx="1"/>
          </p:nvPr>
        </p:nvSpPr>
        <p:spPr>
          <a:xfrm>
            <a:off x="701041" y="4415790"/>
            <a:ext cx="5608320" cy="4183380"/>
          </a:xfrm>
          <a:prstGeom prst="rect">
            <a:avLst/>
          </a:prstGeom>
          <a:noFill/>
          <a:ln>
            <a:noFill/>
          </a:ln>
        </p:spPr>
        <p:txBody>
          <a:bodyPr spcFirstLastPara="1" wrap="square" lIns="89436" tIns="44718" rIns="89436" bIns="44718" anchor="t" anchorCtr="0">
            <a:noAutofit/>
          </a:bodyPr>
          <a:lstStyle/>
          <a:p>
            <a:pPr marL="0" indent="0"/>
            <a:endParaRPr/>
          </a:p>
        </p:txBody>
      </p:sp>
      <p:sp>
        <p:nvSpPr>
          <p:cNvPr id="32" name="Google Shape;32;p52: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574EFAE0-8FBA-B661-E06E-565B5182779C}"/>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E9CE95B0-199E-D84F-0E54-5CA34C22793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714129" y="5913719"/>
            <a:ext cx="3927708" cy="5602471"/>
          </a:xfrm>
          <a:prstGeom prst="rect">
            <a:avLst/>
          </a:prstGeom>
          <a:noFill/>
          <a:ln>
            <a:noFill/>
          </a:ln>
        </p:spPr>
        <p:txBody>
          <a:bodyPr spcFirstLastPara="1" wrap="square" lIns="94187" tIns="47068" rIns="94187" bIns="47068" anchor="t" anchorCtr="0">
            <a:noAutofit/>
          </a:bodyPr>
          <a:lstStyle/>
          <a:p>
            <a:r>
              <a:rPr lang="en-US" kern="1200" dirty="0">
                <a:solidFill>
                  <a:schemeClr val="tx1"/>
                </a:solidFill>
                <a:latin typeface="+mn-lt"/>
                <a:ea typeface="+mn-ea"/>
                <a:cs typeface="+mn-cs"/>
              </a:rPr>
              <a:t> </a:t>
            </a:r>
          </a:p>
          <a:p>
            <a:pPr marL="0">
              <a:lnSpc>
                <a:spcPct val="107000"/>
              </a:lnSpc>
              <a:spcAft>
                <a:spcPts val="800"/>
              </a:spcAft>
            </a:pPr>
            <a:r>
              <a:rPr lang="en-US" sz="1800" b="1" dirty="0">
                <a:latin typeface="Calibri" panose="020F0502020204030204" pitchFamily="34" charset="0"/>
                <a:ea typeface="Calibri" panose="020F0502020204030204" pitchFamily="34" charset="0"/>
                <a:cs typeface="Times New Roman" panose="02020603050405020304" pitchFamily="18" charset="0"/>
              </a:rPr>
              <a:t>THIS</a:t>
            </a:r>
            <a:r>
              <a:rPr lang="en-US" sz="1800" dirty="0">
                <a:latin typeface="Calibri" panose="020F0502020204030204" pitchFamily="34" charset="0"/>
                <a:ea typeface="Calibri" panose="020F0502020204030204" pitchFamily="34" charset="0"/>
                <a:cs typeface="Times New Roman" panose="02020603050405020304" pitchFamily="18" charset="0"/>
              </a:rPr>
              <a:t> placement. There are around 300 thousand standard cells in this picture. The global placement gets things roughly into the right places.  </a:t>
            </a:r>
          </a:p>
          <a:p>
            <a:pPr marL="28571">
              <a:spcAft>
                <a:spcPts val="800"/>
              </a:spcAft>
            </a:pPr>
            <a:endParaRPr lang="en-US" b="0" dirty="0">
              <a:effectLst/>
            </a:endParaRPr>
          </a:p>
          <a:p>
            <a:br>
              <a:rPr lang="en-US" dirty="0"/>
            </a:b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a:endParaRPr lang="en-US" dirty="0"/>
          </a:p>
          <a:p>
            <a:pPr marL="0" indent="0"/>
            <a:endParaRPr lang="en-US" dirty="0"/>
          </a:p>
          <a:p>
            <a:pPr marL="0" indent="0"/>
            <a:endParaRPr dirty="0"/>
          </a:p>
        </p:txBody>
      </p:sp>
      <p:sp>
        <p:nvSpPr>
          <p:cNvPr id="345" name="Google Shape;345;p7:notes"/>
          <p:cNvSpPr>
            <a:spLocks noGrp="1" noRot="1" noChangeAspect="1"/>
          </p:cNvSpPr>
          <p:nvPr>
            <p:ph type="sldImg" idx="2"/>
          </p:nvPr>
        </p:nvSpPr>
        <p:spPr>
          <a:xfrm>
            <a:off x="-433388" y="935038"/>
            <a:ext cx="6223001" cy="46672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15188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1D7DBAF-2142-398A-0B6B-EEC9D3076EB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C7139EA-CABC-846D-2BBC-6059912F29A6}"/>
              </a:ext>
            </a:extLst>
          </p:cNvPr>
          <p:cNvSpPr>
            <a:spLocks noGrp="1" noRot="1" noChangeAspect="1"/>
          </p:cNvSpPr>
          <p:nvPr>
            <p:ph type="sldImg" idx="2"/>
          </p:nvPr>
        </p:nvSpPr>
        <p:spPr>
          <a:xfrm>
            <a:off x="-444500" y="909638"/>
            <a:ext cx="6061075" cy="4546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1723E53C-F894-E3CB-C9CE-13814EC3E2BC}"/>
              </a:ext>
            </a:extLst>
          </p:cNvPr>
          <p:cNvSpPr txBox="1">
            <a:spLocks noGrp="1"/>
          </p:cNvSpPr>
          <p:nvPr>
            <p:ph type="body" idx="1"/>
          </p:nvPr>
        </p:nvSpPr>
        <p:spPr>
          <a:xfrm>
            <a:off x="517161" y="5759726"/>
            <a:ext cx="4137285" cy="5456583"/>
          </a:xfrm>
          <a:prstGeom prst="rect">
            <a:avLst/>
          </a:prstGeom>
        </p:spPr>
        <p:txBody>
          <a:bodyPr spcFirstLastPara="1" wrap="square" lIns="91411" tIns="91411" rIns="91411" bIns="91411" anchor="t" anchorCtr="0">
            <a:noAutofit/>
          </a:bodyPr>
          <a:lstStyle/>
          <a:p>
            <a:pPr marL="0" indent="0"/>
            <a:endParaRPr/>
          </a:p>
        </p:txBody>
      </p:sp>
    </p:spTree>
    <p:extLst>
      <p:ext uri="{BB962C8B-B14F-4D97-AF65-F5344CB8AC3E}">
        <p14:creationId xmlns:p14="http://schemas.microsoft.com/office/powerpoint/2010/main" val="347649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451585-E2AC-4897-B719-C200C8CF2F37}" type="slidenum">
              <a:rPr lang="en-US" smtClean="0"/>
              <a:pPr/>
              <a:t>5</a:t>
            </a:fld>
            <a:endParaRPr lang="en-US"/>
          </a:p>
        </p:txBody>
      </p:sp>
    </p:spTree>
    <p:extLst>
      <p:ext uri="{BB962C8B-B14F-4D97-AF65-F5344CB8AC3E}">
        <p14:creationId xmlns:p14="http://schemas.microsoft.com/office/powerpoint/2010/main" val="127991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51585-E2AC-4897-B719-C200C8CF2F37}" type="slidenum">
              <a:rPr lang="en-US" smtClean="0"/>
              <a:pPr/>
              <a:t>10</a:t>
            </a:fld>
            <a:endParaRPr lang="en-US"/>
          </a:p>
        </p:txBody>
      </p:sp>
    </p:spTree>
    <p:extLst>
      <p:ext uri="{BB962C8B-B14F-4D97-AF65-F5344CB8AC3E}">
        <p14:creationId xmlns:p14="http://schemas.microsoft.com/office/powerpoint/2010/main" val="65574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51585-E2AC-4897-B719-C200C8CF2F37}" type="slidenum">
              <a:rPr lang="en-US" smtClean="0"/>
              <a:pPr/>
              <a:t>20</a:t>
            </a:fld>
            <a:endParaRPr lang="en-US"/>
          </a:p>
        </p:txBody>
      </p:sp>
    </p:spTree>
    <p:extLst>
      <p:ext uri="{BB962C8B-B14F-4D97-AF65-F5344CB8AC3E}">
        <p14:creationId xmlns:p14="http://schemas.microsoft.com/office/powerpoint/2010/main" val="169104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714129" y="5913719"/>
            <a:ext cx="3927708" cy="5602471"/>
          </a:xfrm>
          <a:prstGeom prst="rect">
            <a:avLst/>
          </a:prstGeom>
          <a:noFill/>
          <a:ln>
            <a:noFill/>
          </a:ln>
        </p:spPr>
        <p:txBody>
          <a:bodyPr spcFirstLastPara="1" wrap="square" lIns="94187" tIns="47068" rIns="94187" bIns="47068" anchor="t" anchorCtr="0">
            <a:noAutofit/>
          </a:bodyPr>
          <a:lstStyle/>
          <a:p>
            <a:r>
              <a:rPr lang="en-US" kern="1200" dirty="0">
                <a:solidFill>
                  <a:schemeClr val="tx1"/>
                </a:solidFill>
                <a:latin typeface="+mn-lt"/>
                <a:ea typeface="+mn-ea"/>
                <a:cs typeface="+mn-cs"/>
              </a:rPr>
              <a:t> </a:t>
            </a:r>
          </a:p>
          <a:p>
            <a:pPr marL="0">
              <a:lnSpc>
                <a:spcPct val="107000"/>
              </a:lnSpc>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And, if we zoom in to the global placement, you can see that cells are definitely not placed into nice rows. What’s more, even at this stage, it’s already pretty obvious where there are electrical or timing problems in this layout that we’re creating.  For instance, a high-fanout net with 80 pins is going to have terrible delays and transition times at its sinks, unless we add some buffers to break up that high fanout.  Or, a long net that delivers a signal from driver to a far-away receiver will need buffering as well. So, </a:t>
            </a:r>
            <a:r>
              <a:rPr lang="en-US" sz="1800" dirty="0" err="1">
                <a:latin typeface="Calibri" panose="020F0502020204030204" pitchFamily="34" charset="0"/>
                <a:ea typeface="Calibri" panose="020F0502020204030204" pitchFamily="34" charset="0"/>
                <a:cs typeface="Times New Roman" panose="02020603050405020304" pitchFamily="18" charset="0"/>
              </a:rPr>
              <a:t>OpenROAD</a:t>
            </a:r>
            <a:r>
              <a:rPr lang="en-US" sz="1800" dirty="0">
                <a:latin typeface="Calibri" panose="020F0502020204030204" pitchFamily="34" charset="0"/>
                <a:ea typeface="Calibri" panose="020F0502020204030204" pitchFamily="34" charset="0"/>
                <a:cs typeface="Times New Roman" panose="02020603050405020304" pitchFamily="18" charset="0"/>
              </a:rPr>
              <a:t> performs OPTIMIZATION at this juncture, including inserting buffers or upsizing weak drivers.</a:t>
            </a:r>
          </a:p>
          <a:p>
            <a:pPr marL="28571">
              <a:spcAft>
                <a:spcPts val="800"/>
              </a:spcAft>
            </a:pPr>
            <a:endParaRPr lang="en-US" b="0" dirty="0">
              <a:effectLst/>
            </a:endParaRPr>
          </a:p>
          <a:p>
            <a:br>
              <a:rPr lang="en-US" dirty="0"/>
            </a:b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a:endParaRPr lang="en-US" dirty="0"/>
          </a:p>
          <a:p>
            <a:pPr marL="0" indent="0"/>
            <a:endParaRPr lang="en-US" dirty="0"/>
          </a:p>
          <a:p>
            <a:pPr marL="0" indent="0"/>
            <a:endParaRPr dirty="0"/>
          </a:p>
        </p:txBody>
      </p:sp>
      <p:sp>
        <p:nvSpPr>
          <p:cNvPr id="345" name="Google Shape;345;p7:notes"/>
          <p:cNvSpPr>
            <a:spLocks noGrp="1" noRot="1" noChangeAspect="1"/>
          </p:cNvSpPr>
          <p:nvPr>
            <p:ph type="sldImg" idx="2"/>
          </p:nvPr>
        </p:nvSpPr>
        <p:spPr>
          <a:xfrm>
            <a:off x="-433388" y="935038"/>
            <a:ext cx="6223001" cy="46672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5249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714129" y="5913719"/>
            <a:ext cx="3927708" cy="5602471"/>
          </a:xfrm>
          <a:prstGeom prst="rect">
            <a:avLst/>
          </a:prstGeom>
          <a:noFill/>
          <a:ln>
            <a:noFill/>
          </a:ln>
        </p:spPr>
        <p:txBody>
          <a:bodyPr spcFirstLastPara="1" wrap="square" lIns="94187" tIns="47068" rIns="94187" bIns="47068" anchor="t" anchorCtr="0">
            <a:noAutofit/>
          </a:bodyPr>
          <a:lstStyle/>
          <a:p>
            <a:r>
              <a:rPr lang="en-US" kern="1200" dirty="0">
                <a:solidFill>
                  <a:schemeClr val="tx1"/>
                </a:solidFill>
                <a:latin typeface="+mn-lt"/>
                <a:ea typeface="+mn-ea"/>
                <a:cs typeface="+mn-cs"/>
              </a:rPr>
              <a:t> </a:t>
            </a:r>
          </a:p>
          <a:p>
            <a:pPr marL="0">
              <a:lnSpc>
                <a:spcPct val="107000"/>
              </a:lnSpc>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After this, the standard-cells are LEGALIZED into rows, and users have the option to call further DETAILED PLACEMENT optimizations of wirelength or </a:t>
            </a:r>
            <a:r>
              <a:rPr lang="en-US" sz="1800" dirty="0" err="1">
                <a:latin typeface="Calibri" panose="020F0502020204030204" pitchFamily="34" charset="0"/>
                <a:ea typeface="Calibri" panose="020F0502020204030204" pitchFamily="34" charset="0"/>
                <a:cs typeface="Times New Roman" panose="02020603050405020304" pitchFamily="18" charset="0"/>
              </a:rPr>
              <a:t>routability</a:t>
            </a:r>
            <a:r>
              <a:rPr lang="en-US" sz="1800" dirty="0">
                <a:latin typeface="Calibri" panose="020F0502020204030204" pitchFamily="34" charset="0"/>
                <a:ea typeface="Calibri" panose="020F0502020204030204" pitchFamily="34" charset="0"/>
                <a:cs typeface="Times New Roman" panose="02020603050405020304" pitchFamily="18" charset="0"/>
              </a:rPr>
              <a:t> while maintaining the legal, row-based nature of the placement.</a:t>
            </a:r>
          </a:p>
          <a:p>
            <a:pPr marL="28571">
              <a:spcAft>
                <a:spcPts val="800"/>
              </a:spcAft>
            </a:pPr>
            <a:endParaRPr lang="en-US" b="0" dirty="0">
              <a:effectLst/>
            </a:endParaRPr>
          </a:p>
          <a:p>
            <a:br>
              <a:rPr lang="en-US" dirty="0"/>
            </a:b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defTabSz="914266">
              <a:defRPr/>
            </a:pPr>
            <a:endParaRPr lang="en-US" dirty="0"/>
          </a:p>
          <a:p>
            <a:pPr marL="0" indent="0"/>
            <a:endParaRPr lang="en-US" dirty="0"/>
          </a:p>
          <a:p>
            <a:pPr marL="0" indent="0"/>
            <a:endParaRPr lang="en-US" dirty="0"/>
          </a:p>
          <a:p>
            <a:pPr marL="0" indent="0"/>
            <a:endParaRPr dirty="0"/>
          </a:p>
        </p:txBody>
      </p:sp>
      <p:sp>
        <p:nvSpPr>
          <p:cNvPr id="345" name="Google Shape;345;p7:notes"/>
          <p:cNvSpPr>
            <a:spLocks noGrp="1" noRot="1" noChangeAspect="1"/>
          </p:cNvSpPr>
          <p:nvPr>
            <p:ph type="sldImg" idx="2"/>
          </p:nvPr>
        </p:nvSpPr>
        <p:spPr>
          <a:xfrm>
            <a:off x="-433388" y="935038"/>
            <a:ext cx="6223001" cy="46672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97825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747169" y="1473883"/>
            <a:ext cx="7772400" cy="11430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sz="4000">
                <a:solidFill>
                  <a:schemeClr val="dk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17" name="Google Shape;17;p53"/>
          <p:cNvSpPr txBox="1">
            <a:spLocks noGrp="1"/>
          </p:cNvSpPr>
          <p:nvPr>
            <p:ph type="subTitle" idx="1"/>
          </p:nvPr>
        </p:nvSpPr>
        <p:spPr>
          <a:xfrm>
            <a:off x="1371600" y="3429000"/>
            <a:ext cx="6400800" cy="1752600"/>
          </a:xfrm>
          <a:prstGeom prst="rect">
            <a:avLst/>
          </a:prstGeom>
          <a:noFill/>
          <a:ln>
            <a:noFill/>
          </a:ln>
        </p:spPr>
        <p:txBody>
          <a:bodyPr spcFirstLastPara="1" wrap="square" lIns="92075" tIns="46025" rIns="92075" bIns="46025" anchor="t" anchorCtr="0">
            <a:noAutofit/>
          </a:bodyPr>
          <a:lstStyle>
            <a:lvl1pPr lvl="0" algn="ctr">
              <a:lnSpc>
                <a:spcPct val="95000"/>
              </a:lnSpc>
              <a:spcBef>
                <a:spcPts val="720"/>
              </a:spcBef>
              <a:spcAft>
                <a:spcPts val="0"/>
              </a:spcAft>
              <a:buSzPts val="2400"/>
              <a:buFont typeface="Arial"/>
              <a:buNone/>
              <a:defRPr sz="2400" b="1"/>
            </a:lvl1pPr>
            <a:lvl2pPr lvl="1" algn="l">
              <a:lnSpc>
                <a:spcPct val="85000"/>
              </a:lnSpc>
              <a:spcBef>
                <a:spcPts val="540"/>
              </a:spcBef>
              <a:spcAft>
                <a:spcPts val="0"/>
              </a:spcAft>
              <a:buSzPts val="1800"/>
              <a:buChar char="•"/>
              <a:defRPr/>
            </a:lvl2pPr>
            <a:lvl3pPr lvl="2" algn="l">
              <a:lnSpc>
                <a:spcPct val="85000"/>
              </a:lnSpc>
              <a:spcBef>
                <a:spcPts val="540"/>
              </a:spcBef>
              <a:spcAft>
                <a:spcPts val="0"/>
              </a:spcAft>
              <a:buSzPts val="1800"/>
              <a:buChar char="•"/>
              <a:defRPr/>
            </a:lvl3pPr>
            <a:lvl4pPr lvl="3" algn="l">
              <a:lnSpc>
                <a:spcPct val="100000"/>
              </a:lnSpc>
              <a:spcBef>
                <a:spcPts val="360"/>
              </a:spcBef>
              <a:spcAft>
                <a:spcPts val="0"/>
              </a:spcAft>
              <a:buSzPts val="9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r>
              <a:rPr lang="en-US"/>
              <a:t>Click to edit Master subtitle style</a:t>
            </a:r>
            <a:endParaRPr/>
          </a:p>
        </p:txBody>
      </p:sp>
      <p:cxnSp>
        <p:nvCxnSpPr>
          <p:cNvPr id="18" name="Google Shape;18;p53"/>
          <p:cNvCxnSpPr/>
          <p:nvPr/>
        </p:nvCxnSpPr>
        <p:spPr>
          <a:xfrm>
            <a:off x="149225" y="2883838"/>
            <a:ext cx="8845550" cy="0"/>
          </a:xfrm>
          <a:prstGeom prst="straightConnector1">
            <a:avLst/>
          </a:prstGeom>
          <a:noFill/>
          <a:ln w="57150" cap="flat" cmpd="sng">
            <a:solidFill>
              <a:srgbClr val="C00000"/>
            </a:solidFill>
            <a:prstDash val="solid"/>
            <a:round/>
            <a:headEnd type="none" w="sm" len="sm"/>
            <a:tailEnd type="none" w="sm" len="sm"/>
          </a:ln>
        </p:spPr>
      </p:cxnSp>
      <p:sp>
        <p:nvSpPr>
          <p:cNvPr id="4" name="Footer Placeholder 1">
            <a:extLst>
              <a:ext uri="{FF2B5EF4-FFF2-40B4-BE49-F238E27FC236}">
                <a16:creationId xmlns:a16="http://schemas.microsoft.com/office/drawing/2014/main" id="{79726F76-792D-FDD9-8213-1E2DE2A5696B}"/>
              </a:ext>
            </a:extLst>
          </p:cNvPr>
          <p:cNvSpPr>
            <a:spLocks noGrp="1"/>
          </p:cNvSpPr>
          <p:nvPr>
            <p:ph type="ftr" sz="quarter" idx="3"/>
          </p:nvPr>
        </p:nvSpPr>
        <p:spPr>
          <a:xfrm>
            <a:off x="343152" y="6591988"/>
            <a:ext cx="1706577" cy="247650"/>
          </a:xfrm>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14;p22">
            <a:extLst>
              <a:ext uri="{FF2B5EF4-FFF2-40B4-BE49-F238E27FC236}">
                <a16:creationId xmlns:a16="http://schemas.microsoft.com/office/drawing/2014/main" id="{F66CEBE3-152E-6C88-78FC-C1CA02E4476E}"/>
              </a:ext>
            </a:extLst>
          </p:cNvPr>
          <p:cNvSpPr txBox="1"/>
          <p:nvPr/>
        </p:nvSpPr>
        <p:spPr>
          <a:xfrm>
            <a:off x="8683732" y="6620389"/>
            <a:ext cx="446054" cy="27695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t>‹#›</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 name="Google Shape;13;p22" descr="UCSDa1">
            <a:extLst>
              <a:ext uri="{FF2B5EF4-FFF2-40B4-BE49-F238E27FC236}">
                <a16:creationId xmlns:a16="http://schemas.microsoft.com/office/drawing/2014/main" id="{2C4ECB9B-27CF-9A8E-0710-285A00F4F321}"/>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3241" y="6548437"/>
            <a:ext cx="328836" cy="307975"/>
          </a:xfrm>
          <a:prstGeom prst="rect">
            <a:avLst/>
          </a:prstGeom>
          <a:noFill/>
          <a:ln>
            <a:noFill/>
          </a:ln>
        </p:spPr>
      </p:pic>
    </p:spTree>
    <p:extLst>
      <p:ext uri="{BB962C8B-B14F-4D97-AF65-F5344CB8AC3E}">
        <p14:creationId xmlns:p14="http://schemas.microsoft.com/office/powerpoint/2010/main" val="140674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20"/>
        <p:cNvGrpSpPr/>
        <p:nvPr/>
      </p:nvGrpSpPr>
      <p:grpSpPr>
        <a:xfrm>
          <a:off x="0" y="0"/>
          <a:ext cx="0" cy="0"/>
          <a:chOff x="0" y="0"/>
          <a:chExt cx="0" cy="0"/>
        </a:xfrm>
      </p:grpSpPr>
      <p:sp>
        <p:nvSpPr>
          <p:cNvPr id="21" name="Google Shape;21;p54"/>
          <p:cNvSpPr txBox="1">
            <a:spLocks noGrp="1"/>
          </p:cNvSpPr>
          <p:nvPr>
            <p:ph type="body" idx="1" hasCustomPrompt="1"/>
          </p:nvPr>
        </p:nvSpPr>
        <p:spPr>
          <a:xfrm>
            <a:off x="20774" y="711882"/>
            <a:ext cx="8986701" cy="5688920"/>
          </a:xfrm>
          <a:prstGeom prst="rect">
            <a:avLst/>
          </a:prstGeom>
          <a:noFill/>
          <a:ln>
            <a:noFill/>
          </a:ln>
        </p:spPr>
        <p:txBody>
          <a:bodyPr spcFirstLastPara="1" wrap="square" lIns="92075" tIns="46025" rIns="92075" bIns="46025" anchor="t" anchorCtr="0">
            <a:noAutofit/>
          </a:bodyPr>
          <a:lstStyle>
            <a:lvl1pPr marL="233363" lvl="0" indent="-223838" algn="l">
              <a:lnSpc>
                <a:spcPct val="85000"/>
              </a:lnSpc>
              <a:spcBef>
                <a:spcPts val="840"/>
              </a:spcBef>
              <a:spcAft>
                <a:spcPts val="0"/>
              </a:spcAft>
              <a:buClr>
                <a:srgbClr val="C00000"/>
              </a:buClr>
              <a:buSzPts val="2800"/>
              <a:buFont typeface="Arial"/>
              <a:buChar char="•"/>
              <a:tabLst/>
              <a:defRPr sz="2400">
                <a:latin typeface="Arial"/>
                <a:ea typeface="Arial"/>
                <a:cs typeface="Arial"/>
                <a:sym typeface="Arial"/>
              </a:defRPr>
            </a:lvl1pPr>
            <a:lvl2pPr marL="466725" lvl="1" indent="-233363" algn="l">
              <a:lnSpc>
                <a:spcPct val="85000"/>
              </a:lnSpc>
              <a:spcBef>
                <a:spcPts val="720"/>
              </a:spcBef>
              <a:spcAft>
                <a:spcPts val="0"/>
              </a:spcAft>
              <a:buClr>
                <a:srgbClr val="C00000"/>
              </a:buClr>
              <a:buSzPts val="2400"/>
              <a:buFont typeface="Arial"/>
              <a:buChar char="•"/>
              <a:tabLst/>
              <a:defRPr sz="2000">
                <a:latin typeface="Arial"/>
                <a:ea typeface="Arial"/>
                <a:cs typeface="Arial"/>
                <a:sym typeface="Arial"/>
              </a:defRPr>
            </a:lvl2pPr>
            <a:lvl3pPr marL="625475" lvl="2" indent="-158750" algn="l">
              <a:lnSpc>
                <a:spcPct val="85000"/>
              </a:lnSpc>
              <a:spcBef>
                <a:spcPts val="600"/>
              </a:spcBef>
              <a:spcAft>
                <a:spcPts val="0"/>
              </a:spcAft>
              <a:buClr>
                <a:srgbClr val="C00000"/>
              </a:buClr>
              <a:buSzPts val="2000"/>
              <a:buFont typeface="Arial"/>
              <a:buChar char="•"/>
              <a:tabLst/>
              <a:defRPr sz="1800">
                <a:latin typeface="Arial"/>
                <a:ea typeface="Arial"/>
                <a:cs typeface="Arial"/>
                <a:sym typeface="Arial"/>
              </a:defRPr>
            </a:lvl3pPr>
            <a:lvl4pPr marL="858838" lvl="3" indent="-168275" algn="l">
              <a:lnSpc>
                <a:spcPct val="100000"/>
              </a:lnSpc>
              <a:spcBef>
                <a:spcPts val="360"/>
              </a:spcBef>
              <a:spcAft>
                <a:spcPts val="0"/>
              </a:spcAft>
              <a:buClr>
                <a:srgbClr val="C00000"/>
              </a:buClr>
              <a:buSzPts val="1800"/>
              <a:buFont typeface="Arial"/>
              <a:buChar char="•"/>
              <a:tabLst/>
              <a:defRPr sz="1600">
                <a:latin typeface="Arial"/>
                <a:ea typeface="Arial"/>
                <a:cs typeface="Arial"/>
                <a:sym typeface="Arial"/>
              </a:defRPr>
            </a:lvl4pPr>
            <a:lvl5pPr marL="2286000" lvl="4" indent="-330200" algn="l">
              <a:lnSpc>
                <a:spcPct val="100000"/>
              </a:lnSpc>
              <a:spcBef>
                <a:spcPts val="320"/>
              </a:spcBef>
              <a:spcAft>
                <a:spcPts val="0"/>
              </a:spcAft>
              <a:buClr>
                <a:srgbClr val="C00000"/>
              </a:buClr>
              <a:buSzPts val="1600"/>
              <a:buFont typeface="Arial"/>
              <a:buChar char="•"/>
              <a:defRPr>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r>
              <a:rPr lang="en-US" dirty="0"/>
              <a:t>No. 1</a:t>
            </a:r>
          </a:p>
          <a:p>
            <a:pPr lvl="1"/>
            <a:r>
              <a:rPr lang="en-US" dirty="0"/>
              <a:t>No. 2</a:t>
            </a:r>
          </a:p>
          <a:p>
            <a:pPr lvl="2"/>
            <a:r>
              <a:rPr lang="en-US" dirty="0"/>
              <a:t>No. 3</a:t>
            </a:r>
          </a:p>
          <a:p>
            <a:pPr lvl="3"/>
            <a:r>
              <a:rPr lang="en-US" dirty="0"/>
              <a:t>No. 4</a:t>
            </a:r>
            <a:endParaRPr dirty="0"/>
          </a:p>
        </p:txBody>
      </p:sp>
      <p:sp>
        <p:nvSpPr>
          <p:cNvPr id="22" name="Google Shape;22;p54"/>
          <p:cNvSpPr txBox="1">
            <a:spLocks noGrp="1"/>
          </p:cNvSpPr>
          <p:nvPr>
            <p:ph type="title"/>
          </p:nvPr>
        </p:nvSpPr>
        <p:spPr>
          <a:xfrm>
            <a:off x="20774" y="76956"/>
            <a:ext cx="9080268" cy="450818"/>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dirty="0"/>
              <a:t>Click to edit Master title style</a:t>
            </a:r>
            <a:endParaRPr dirty="0"/>
          </a:p>
        </p:txBody>
      </p:sp>
      <p:sp>
        <p:nvSpPr>
          <p:cNvPr id="3" name="Footer Placeholder 1">
            <a:extLst>
              <a:ext uri="{FF2B5EF4-FFF2-40B4-BE49-F238E27FC236}">
                <a16:creationId xmlns:a16="http://schemas.microsoft.com/office/drawing/2014/main" id="{BEB59772-3D10-C5FD-FC3A-D4580B127ADC}"/>
              </a:ext>
            </a:extLst>
          </p:cNvPr>
          <p:cNvSpPr>
            <a:spLocks noGrp="1"/>
          </p:cNvSpPr>
          <p:nvPr>
            <p:ph type="ftr" sz="quarter" idx="3"/>
          </p:nvPr>
        </p:nvSpPr>
        <p:spPr>
          <a:xfrm>
            <a:off x="343152" y="6591988"/>
            <a:ext cx="1706577" cy="247650"/>
          </a:xfrm>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5114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F436E81-F93D-64F6-AE1D-E4D6246067AB}"/>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22;p54">
            <a:extLst>
              <a:ext uri="{FF2B5EF4-FFF2-40B4-BE49-F238E27FC236}">
                <a16:creationId xmlns:a16="http://schemas.microsoft.com/office/drawing/2014/main" id="{4BF325C9-8D39-AB42-5A12-ACE9DB33EC60}"/>
              </a:ext>
            </a:extLst>
          </p:cNvPr>
          <p:cNvSpPr txBox="1">
            <a:spLocks noGrp="1"/>
          </p:cNvSpPr>
          <p:nvPr>
            <p:ph type="title"/>
          </p:nvPr>
        </p:nvSpPr>
        <p:spPr>
          <a:xfrm>
            <a:off x="20774" y="76956"/>
            <a:ext cx="9080268" cy="450818"/>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dirty="0"/>
              <a:t>Click to edit Master title style</a:t>
            </a:r>
            <a:endParaRPr dirty="0"/>
          </a:p>
        </p:txBody>
      </p:sp>
    </p:spTree>
    <p:extLst>
      <p:ext uri="{BB962C8B-B14F-4D97-AF65-F5344CB8AC3E}">
        <p14:creationId xmlns:p14="http://schemas.microsoft.com/office/powerpoint/2010/main" val="3510060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43EC-F3AD-36D7-152D-ABB7B54CBA61}"/>
              </a:ext>
            </a:extLst>
          </p:cNvPr>
          <p:cNvSpPr>
            <a:spLocks noGrp="1"/>
          </p:cNvSpPr>
          <p:nvPr>
            <p:ph type="title"/>
          </p:nvPr>
        </p:nvSpPr>
        <p:spPr>
          <a:xfrm>
            <a:off x="133350" y="2409824"/>
            <a:ext cx="8905875" cy="581025"/>
          </a:xfrm>
        </p:spPr>
        <p:txBody>
          <a:bodyPr/>
          <a:lstStyle>
            <a:lvl1pPr algn="ctr">
              <a:defRPr b="1"/>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F44788AD-A7A6-0411-6805-9CFB5886431D}"/>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17;p53">
            <a:extLst>
              <a:ext uri="{FF2B5EF4-FFF2-40B4-BE49-F238E27FC236}">
                <a16:creationId xmlns:a16="http://schemas.microsoft.com/office/drawing/2014/main" id="{D0F4EA71-BBC4-449C-890D-CC7914963782}"/>
              </a:ext>
            </a:extLst>
          </p:cNvPr>
          <p:cNvSpPr txBox="1">
            <a:spLocks noGrp="1"/>
          </p:cNvSpPr>
          <p:nvPr>
            <p:ph type="subTitle" idx="1"/>
          </p:nvPr>
        </p:nvSpPr>
        <p:spPr>
          <a:xfrm>
            <a:off x="1404436" y="3429000"/>
            <a:ext cx="6400800" cy="1314450"/>
          </a:xfrm>
          <a:prstGeom prst="rect">
            <a:avLst/>
          </a:prstGeom>
          <a:noFill/>
          <a:ln>
            <a:noFill/>
          </a:ln>
        </p:spPr>
        <p:txBody>
          <a:bodyPr spcFirstLastPara="1" wrap="square" lIns="92075" tIns="46025" rIns="92075" bIns="46025" anchor="t" anchorCtr="0">
            <a:noAutofit/>
          </a:bodyPr>
          <a:lstStyle>
            <a:lvl1pPr lvl="0" algn="ctr">
              <a:lnSpc>
                <a:spcPct val="95000"/>
              </a:lnSpc>
              <a:spcBef>
                <a:spcPts val="540"/>
              </a:spcBef>
              <a:spcAft>
                <a:spcPts val="0"/>
              </a:spcAft>
              <a:buSzPts val="2400"/>
              <a:buFont typeface="Arial"/>
              <a:buNone/>
              <a:defRPr sz="1800" b="1"/>
            </a:lvl1pPr>
            <a:lvl2pPr lvl="1" algn="l">
              <a:lnSpc>
                <a:spcPct val="85000"/>
              </a:lnSpc>
              <a:spcBef>
                <a:spcPts val="405"/>
              </a:spcBef>
              <a:spcAft>
                <a:spcPts val="0"/>
              </a:spcAft>
              <a:buSzPts val="1800"/>
              <a:buChar char="•"/>
              <a:defRPr/>
            </a:lvl2pPr>
            <a:lvl3pPr lvl="2" algn="l">
              <a:lnSpc>
                <a:spcPct val="85000"/>
              </a:lnSpc>
              <a:spcBef>
                <a:spcPts val="405"/>
              </a:spcBef>
              <a:spcAft>
                <a:spcPts val="0"/>
              </a:spcAft>
              <a:buSzPts val="1800"/>
              <a:buChar char="•"/>
              <a:defRPr/>
            </a:lvl3pPr>
            <a:lvl4pPr lvl="3" algn="l">
              <a:lnSpc>
                <a:spcPct val="100000"/>
              </a:lnSpc>
              <a:spcBef>
                <a:spcPts val="270"/>
              </a:spcBef>
              <a:spcAft>
                <a:spcPts val="0"/>
              </a:spcAft>
              <a:buSzPts val="900"/>
              <a:buChar char="●"/>
              <a:defRPr/>
            </a:lvl4pPr>
            <a:lvl5pPr lvl="4" algn="l">
              <a:lnSpc>
                <a:spcPct val="100000"/>
              </a:lnSpc>
              <a:spcBef>
                <a:spcPts val="270"/>
              </a:spcBef>
              <a:spcAft>
                <a:spcPts val="0"/>
              </a:spcAft>
              <a:buClr>
                <a:schemeClr val="dk1"/>
              </a:buClr>
              <a:buSzPts val="1800"/>
              <a:buChar char="•"/>
              <a:defRPr/>
            </a:lvl5pPr>
            <a:lvl6pPr lvl="5" algn="l">
              <a:lnSpc>
                <a:spcPct val="100000"/>
              </a:lnSpc>
              <a:spcBef>
                <a:spcPts val="270"/>
              </a:spcBef>
              <a:spcAft>
                <a:spcPts val="0"/>
              </a:spcAft>
              <a:buClr>
                <a:schemeClr val="dk1"/>
              </a:buClr>
              <a:buSzPts val="1800"/>
              <a:buChar char="•"/>
              <a:defRPr/>
            </a:lvl6pPr>
            <a:lvl7pPr lvl="6" algn="l">
              <a:lnSpc>
                <a:spcPct val="100000"/>
              </a:lnSpc>
              <a:spcBef>
                <a:spcPts val="270"/>
              </a:spcBef>
              <a:spcAft>
                <a:spcPts val="0"/>
              </a:spcAft>
              <a:buClr>
                <a:schemeClr val="dk1"/>
              </a:buClr>
              <a:buSzPts val="1800"/>
              <a:buChar char="•"/>
              <a:defRPr/>
            </a:lvl7pPr>
            <a:lvl8pPr lvl="7" algn="l">
              <a:lnSpc>
                <a:spcPct val="100000"/>
              </a:lnSpc>
              <a:spcBef>
                <a:spcPts val="270"/>
              </a:spcBef>
              <a:spcAft>
                <a:spcPts val="0"/>
              </a:spcAft>
              <a:buClr>
                <a:schemeClr val="dk1"/>
              </a:buClr>
              <a:buSzPts val="1800"/>
              <a:buChar char="•"/>
              <a:defRPr/>
            </a:lvl8pPr>
            <a:lvl9pPr lvl="8" algn="l">
              <a:lnSpc>
                <a:spcPct val="100000"/>
              </a:lnSpc>
              <a:spcBef>
                <a:spcPts val="270"/>
              </a:spcBef>
              <a:spcAft>
                <a:spcPts val="0"/>
              </a:spcAft>
              <a:buClr>
                <a:schemeClr val="dk1"/>
              </a:buClr>
              <a:buSzPts val="1800"/>
              <a:buChar char="•"/>
              <a:defRPr/>
            </a:lvl9pPr>
          </a:lstStyle>
          <a:p>
            <a:r>
              <a:rPr lang="en-US"/>
              <a:t>Click to edit Master subtitle style</a:t>
            </a:r>
            <a:endParaRPr/>
          </a:p>
        </p:txBody>
      </p:sp>
    </p:spTree>
    <p:extLst>
      <p:ext uri="{BB962C8B-B14F-4D97-AF65-F5344CB8AC3E}">
        <p14:creationId xmlns:p14="http://schemas.microsoft.com/office/powerpoint/2010/main" val="376799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21-7549-3FFB-D9AD-234C4274216C}"/>
              </a:ext>
            </a:extLst>
          </p:cNvPr>
          <p:cNvSpPr>
            <a:spLocks noGrp="1"/>
          </p:cNvSpPr>
          <p:nvPr>
            <p:ph type="title"/>
          </p:nvPr>
        </p:nvSpPr>
        <p:spPr>
          <a:xfrm>
            <a:off x="0" y="81092"/>
            <a:ext cx="9144000" cy="532103"/>
          </a:xfrm>
        </p:spPr>
        <p:txBody>
          <a:bodyPr/>
          <a:lstStyle>
            <a:lvl1pPr marR="0" algn="l" rtl="0" eaLnBrk="1" hangingPunct="1">
              <a:lnSpc>
                <a:spcPct val="80000"/>
              </a:lnSpc>
              <a:spcBef>
                <a:spcPts val="0"/>
              </a:spcBef>
              <a:spcAft>
                <a:spcPts val="0"/>
              </a:spcAft>
              <a:buClr>
                <a:srgbClr val="000000"/>
              </a:buClr>
              <a:buSzPts val="1400"/>
              <a:buFont typeface="Arial"/>
              <a:buNone/>
              <a:defRPr lang="en-IN" sz="2800" b="1" i="0" u="none" strike="noStrike" cap="none" dirty="0">
                <a:solidFill>
                  <a:srgbClr val="254061"/>
                </a:solidFill>
                <a:latin typeface="Arial"/>
                <a:ea typeface="Arial"/>
                <a:cs typeface="Arial"/>
                <a:sym typeface="Arial"/>
              </a:defRPr>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199BF7AD-E465-D68D-1C87-AC7F6B08E107}"/>
              </a:ext>
            </a:extLst>
          </p:cNvPr>
          <p:cNvSpPr>
            <a:spLocks noGrp="1"/>
          </p:cNvSpPr>
          <p:nvPr>
            <p:ph type="ftr" sz="quarter" idx="10"/>
          </p:nvPr>
        </p:nvSpPr>
        <p:spPr>
          <a:xfrm>
            <a:off x="343152" y="6591988"/>
            <a:ext cx="1706577" cy="247650"/>
          </a:xfrm>
          <a:prstGeom prst="rect">
            <a:avLst/>
          </a:prstGeom>
        </p:spPr>
        <p:txBody>
          <a:bodyPr/>
          <a:lstStyle/>
          <a:p>
            <a:r>
              <a:rPr lang="en-IN" dirty="0"/>
              <a:t>Kahng ECE 260C SP25</a:t>
            </a:r>
          </a:p>
        </p:txBody>
      </p:sp>
    </p:spTree>
    <p:extLst>
      <p:ext uri="{BB962C8B-B14F-4D97-AF65-F5344CB8AC3E}">
        <p14:creationId xmlns:p14="http://schemas.microsoft.com/office/powerpoint/2010/main" val="2900022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43A2-DB54-5862-1C0D-F97187F62A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D9CE36-D5BD-909C-14D0-243BCB3F28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27D14-4CAF-A6D8-8676-009FE5D052DB}"/>
              </a:ext>
            </a:extLst>
          </p:cNvPr>
          <p:cNvSpPr>
            <a:spLocks noGrp="1"/>
          </p:cNvSpPr>
          <p:nvPr>
            <p:ph type="dt" sz="half" idx="10"/>
          </p:nvPr>
        </p:nvSpPr>
        <p:spPr/>
        <p:txBody>
          <a:bodyPr/>
          <a:lstStyle/>
          <a:p>
            <a:fld id="{26A57722-5CB5-4D78-A847-22E60B8592AB}" type="datetimeFigureOut">
              <a:rPr lang="en-US" smtClean="0"/>
              <a:t>8/16/25</a:t>
            </a:fld>
            <a:endParaRPr lang="en-US"/>
          </a:p>
        </p:txBody>
      </p:sp>
      <p:sp>
        <p:nvSpPr>
          <p:cNvPr id="5" name="Footer Placeholder 4">
            <a:extLst>
              <a:ext uri="{FF2B5EF4-FFF2-40B4-BE49-F238E27FC236}">
                <a16:creationId xmlns:a16="http://schemas.microsoft.com/office/drawing/2014/main" id="{3D0B6C60-8300-FF73-E485-73D53C2E88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52F37-F777-4B90-778C-B878739FA70D}"/>
              </a:ext>
            </a:extLst>
          </p:cNvPr>
          <p:cNvSpPr>
            <a:spLocks noGrp="1"/>
          </p:cNvSpPr>
          <p:nvPr>
            <p:ph type="sldNum" sz="quarter" idx="12"/>
          </p:nvPr>
        </p:nvSpPr>
        <p:spPr/>
        <p:txBody>
          <a:bodyPr/>
          <a:lstStyle/>
          <a:p>
            <a:fld id="{423490E8-5255-4BDE-9876-59BE72709764}" type="slidenum">
              <a:rPr lang="en-US" smtClean="0"/>
              <a:t>‹#›</a:t>
            </a:fld>
            <a:endParaRPr lang="en-US"/>
          </a:p>
        </p:txBody>
      </p:sp>
    </p:spTree>
    <p:extLst>
      <p:ext uri="{BB962C8B-B14F-4D97-AF65-F5344CB8AC3E}">
        <p14:creationId xmlns:p14="http://schemas.microsoft.com/office/powerpoint/2010/main" val="263568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87596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51458" y="33997"/>
            <a:ext cx="9078327" cy="595312"/>
          </a:xfrm>
          <a:prstGeom prst="rect">
            <a:avLst/>
          </a:prstGeom>
          <a:noFill/>
          <a:ln>
            <a:noFill/>
          </a:ln>
        </p:spPr>
        <p:txBody>
          <a:bodyPr spcFirstLastPara="1" wrap="square" lIns="92075" tIns="46025" rIns="92075" bIns="46025" anchor="ctr" anchorCtr="0">
            <a:noAutofit/>
          </a:bodyPr>
          <a:lstStyle>
            <a:lvl1pPr marR="0" lvl="0"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6pPr>
            <a:lvl7pPr marR="0" lvl="6"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7pPr>
            <a:lvl8pPr marR="0" lvl="7"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8pPr>
            <a:lvl9pPr marR="0" lvl="8"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9pPr>
          </a:lstStyle>
          <a:p>
            <a:endParaRPr dirty="0"/>
          </a:p>
        </p:txBody>
      </p:sp>
      <p:sp>
        <p:nvSpPr>
          <p:cNvPr id="11" name="Google Shape;11;p22"/>
          <p:cNvSpPr txBox="1">
            <a:spLocks noGrp="1"/>
          </p:cNvSpPr>
          <p:nvPr>
            <p:ph type="body" idx="1"/>
          </p:nvPr>
        </p:nvSpPr>
        <p:spPr>
          <a:xfrm>
            <a:off x="76200" y="801688"/>
            <a:ext cx="8931275" cy="5746750"/>
          </a:xfrm>
          <a:prstGeom prst="rect">
            <a:avLst/>
          </a:prstGeom>
          <a:noFill/>
          <a:ln>
            <a:noFill/>
          </a:ln>
        </p:spPr>
        <p:txBody>
          <a:bodyPr spcFirstLastPara="1" wrap="square" lIns="92075" tIns="46025" rIns="92075" bIns="46025" anchor="t" anchorCtr="0">
            <a:noAutofit/>
          </a:bodyPr>
          <a:lstStyle>
            <a:lvl1pPr marL="457200" marR="0" lvl="0" indent="-406400" algn="l" rtl="0">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endParaRPr dirty="0"/>
          </a:p>
        </p:txBody>
      </p:sp>
      <p:cxnSp>
        <p:nvCxnSpPr>
          <p:cNvPr id="12" name="Google Shape;12;p22"/>
          <p:cNvCxnSpPr/>
          <p:nvPr/>
        </p:nvCxnSpPr>
        <p:spPr>
          <a:xfrm>
            <a:off x="163513" y="610569"/>
            <a:ext cx="8845550" cy="0"/>
          </a:xfrm>
          <a:prstGeom prst="straightConnector1">
            <a:avLst/>
          </a:prstGeom>
          <a:noFill/>
          <a:ln w="57150" cap="flat" cmpd="sng">
            <a:solidFill>
              <a:srgbClr val="C00000"/>
            </a:solidFill>
            <a:prstDash val="solid"/>
            <a:round/>
            <a:headEnd type="none" w="sm" len="sm"/>
            <a:tailEnd type="none" w="sm" len="sm"/>
          </a:ln>
        </p:spPr>
      </p:cxnSp>
      <p:pic>
        <p:nvPicPr>
          <p:cNvPr id="13" name="Google Shape;13;p22" descr="UCSDa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33241" y="6548437"/>
            <a:ext cx="328836" cy="307975"/>
          </a:xfrm>
          <a:prstGeom prst="rect">
            <a:avLst/>
          </a:prstGeom>
          <a:noFill/>
          <a:ln>
            <a:noFill/>
          </a:ln>
        </p:spPr>
      </p:pic>
      <p:sp>
        <p:nvSpPr>
          <p:cNvPr id="14" name="Google Shape;14;p22"/>
          <p:cNvSpPr txBox="1"/>
          <p:nvPr/>
        </p:nvSpPr>
        <p:spPr>
          <a:xfrm>
            <a:off x="8683732" y="6620389"/>
            <a:ext cx="446054" cy="27695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t>‹#›</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4" name="Footer Placeholder 2">
            <a:extLst>
              <a:ext uri="{FF2B5EF4-FFF2-40B4-BE49-F238E27FC236}">
                <a16:creationId xmlns:a16="http://schemas.microsoft.com/office/drawing/2014/main" id="{984B414D-0392-275C-7B07-5973893883A3}"/>
              </a:ext>
            </a:extLst>
          </p:cNvPr>
          <p:cNvSpPr>
            <a:spLocks noGrp="1"/>
          </p:cNvSpPr>
          <p:nvPr>
            <p:ph type="ftr" sz="quarter" idx="3"/>
          </p:nvPr>
        </p:nvSpPr>
        <p:spPr>
          <a:xfrm>
            <a:off x="343152" y="6591988"/>
            <a:ext cx="1706577" cy="247650"/>
          </a:xfrm>
          <a:prstGeom prst="rect">
            <a:avLst/>
          </a:prstGeom>
        </p:spPr>
        <p:txBody>
          <a:bodyPr/>
          <a:lstStyle>
            <a:lvl1pPr>
              <a:defRPr sz="1100"/>
            </a:lvl1pPr>
          </a:lstStyle>
          <a:p>
            <a:r>
              <a:rPr lang="en-IN" dirty="0"/>
              <a:t>Kahng ECE 260C SP25</a:t>
            </a:r>
          </a:p>
        </p:txBody>
      </p:sp>
    </p:spTree>
    <p:extLst>
      <p:ext uri="{BB962C8B-B14F-4D97-AF65-F5344CB8AC3E}">
        <p14:creationId xmlns:p14="http://schemas.microsoft.com/office/powerpoint/2010/main" val="1125965940"/>
      </p:ext>
    </p:extLst>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8" r:id="rId5"/>
    <p:sldLayoutId id="2147483661" r:id="rId6"/>
    <p:sldLayoutId id="2147483662" r:id="rId7"/>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2.bin"/><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0.tiff"/><Relationship Id="rId5" Type="http://schemas.openxmlformats.org/officeDocument/2006/relationships/image" Target="../media/image21.png"/><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people.cs.nctu.edu.tw/&#732;whliu/NCTU-GR.%20htm"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66.png"/><Relationship Id="rId2" Type="http://schemas.openxmlformats.org/officeDocument/2006/relationships/image" Target="../media/image27.tiff"/><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29.tiff"/><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3.mp4"/><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7.xml"/><Relationship Id="rId5" Type="http://schemas.openxmlformats.org/officeDocument/2006/relationships/slideLayout" Target="../slideLayouts/slideLayout6.xml"/><Relationship Id="rId4" Type="http://schemas.openxmlformats.org/officeDocument/2006/relationships/video" Target="../media/media3.mp4"/></Relationships>
</file>

<file path=ppt/slides/_rels/slide21.xml.rels><?xml version="1.0" encoding="UTF-8" standalone="yes"?>
<Relationships xmlns="http://schemas.openxmlformats.org/package/2006/relationships"><Relationship Id="rId3" Type="http://schemas.openxmlformats.org/officeDocument/2006/relationships/hyperlink" Target="https://urldefense.com/v3/__https:/github.com/The-OpenROAD-Project/OpenROAD/blob/ed2c9c1f116a0c521bd9e4db63edc666c1fc4521/src/gpl/src/nesterovBase.cpp*L2106__;Iw!!Mih3wA!B4_w-IDOPsgxdVyF3agLyLMi1LhsbkNDxDo8m9dJu_nluiY50j98P3rzsGXPYs79niIEcX7F6n_Z$" TargetMode="External"/><Relationship Id="rId7" Type="http://schemas.openxmlformats.org/officeDocument/2006/relationships/hyperlink" Target="https://urldefense.com/v3/__https:/github.com/The-OpenROAD-Project/OpenROAD/blob/ed2c9c1f116a0c521bd9e4db63edc666c1fc4521/src/gpl/src/routeBase.cpp*L388__;Iw!!Mih3wA!B4_w-IDOPsgxdVyF3agLyLMi1LhsbkNDxDo8m9dJu_nluiY50j98P3rzsGXPYs79niIEcfuDcHy9$" TargetMode="External"/><Relationship Id="rId2" Type="http://schemas.openxmlformats.org/officeDocument/2006/relationships/hyperlink" Target="https://urldefense.com/v3/__https:/github.com/The-OpenROAD-Project/OpenROAD/blob/ed2c9c1f116a0c521bd9e4db63edc666c1fc4521/src/gpl/src/nesterovBase.cpp*L900__;Iw!!Mih3wA!B4_w-IDOPsgxdVyF3agLyLMi1LhsbkNDxDo8m9dJu_nluiY50j98P3rzsGXPYs79niIEcStpKGx9$" TargetMode="External"/><Relationship Id="rId1" Type="http://schemas.openxmlformats.org/officeDocument/2006/relationships/slideLayout" Target="../slideLayouts/slideLayout6.xml"/><Relationship Id="rId6" Type="http://schemas.openxmlformats.org/officeDocument/2006/relationships/hyperlink" Target="https://urldefense.com/v3/__https:/github.com/The-OpenROAD-Project/OpenROAD/blob/ed2c9c1f116a0c521bd9e4db63edc666c1fc4521/src/gpl/src/routeBase.cpp*L328__;Iw!!Mih3wA!B4_w-IDOPsgxdVyF3agLyLMi1LhsbkNDxDo8m9dJu_nluiY50j98P3rzsGXPYs79niIEcRatOzfB$" TargetMode="External"/><Relationship Id="rId5" Type="http://schemas.openxmlformats.org/officeDocument/2006/relationships/hyperlink" Target="https://urldefense.com/v3/__https:/github.com/The-OpenROAD-Project/OpenROAD/blob/ed2c9c1f116a0c521bd9e4db63edc666c1fc4521/src/gpl/src/nesterovPlace.cpp*L643__;Iw!!Mih3wA!B4_w-IDOPsgxdVyF3agLyLMi1LhsbkNDxDo8m9dJu_nluiY50j98P3rzsGXPYs79niIEcSR7M1YX$" TargetMode="External"/><Relationship Id="rId4" Type="http://schemas.openxmlformats.org/officeDocument/2006/relationships/hyperlink" Target="https://urldefense.com/v3/__https:/github.com/The-OpenROAD-Project/OpenROAD/blob/ed2c9c1f116a0c521bd9e4db63edc666c1fc4521/src/gpl/src/nesterovBase.cpp*L2601__;Iw!!Mih3wA!B4_w-IDOPsgxdVyF3agLyLMi1LhsbkNDxDo8m9dJu_nluiY50j98P3rzsGXPYs79niIEcRXdWzG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The-OpenROAD-Project/OpenROAD/tree/master/src/dp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l.acm.org/doi/10.1145/3299874.3318012"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hyperlink" Target="https://vlsicad.ucsd.edu/Publications/Journals/j126.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10.png"/><Relationship Id="rId1" Type="http://schemas.openxmlformats.org/officeDocument/2006/relationships/slideLayout" Target="../slideLayouts/slideLayout6.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a:spLocks noGrp="1"/>
          </p:cNvSpPr>
          <p:nvPr>
            <p:ph type="ctrTitle"/>
          </p:nvPr>
        </p:nvSpPr>
        <p:spPr>
          <a:xfrm>
            <a:off x="685800" y="1263676"/>
            <a:ext cx="7772400" cy="11430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SzPts val="1400"/>
              <a:buNone/>
            </a:pPr>
            <a:r>
              <a:rPr lang="en-US" sz="3600" dirty="0"/>
              <a:t>ECE 260C, Spring 2025</a:t>
            </a:r>
            <a:br>
              <a:rPr lang="en-US" sz="3600" dirty="0"/>
            </a:br>
            <a:br>
              <a:rPr lang="en-US" sz="3600" dirty="0"/>
            </a:br>
            <a:r>
              <a:rPr lang="en-US" sz="3600" dirty="0"/>
              <a:t>Placement</a:t>
            </a:r>
            <a:endParaRPr sz="3200" dirty="0"/>
          </a:p>
        </p:txBody>
      </p:sp>
      <p:sp>
        <p:nvSpPr>
          <p:cNvPr id="29" name="Google Shape;29;p1"/>
          <p:cNvSpPr txBox="1">
            <a:spLocks noGrp="1"/>
          </p:cNvSpPr>
          <p:nvPr>
            <p:ph type="subTitle" idx="1"/>
          </p:nvPr>
        </p:nvSpPr>
        <p:spPr>
          <a:xfrm>
            <a:off x="488373" y="3429000"/>
            <a:ext cx="8104909" cy="1752600"/>
          </a:xfrm>
          <a:prstGeom prst="rect">
            <a:avLst/>
          </a:prstGeom>
          <a:noFill/>
          <a:ln>
            <a:noFill/>
          </a:ln>
        </p:spPr>
        <p:txBody>
          <a:bodyPr spcFirstLastPara="1" wrap="square" lIns="92075" tIns="46025" rIns="92075" bIns="46025" anchor="t" anchorCtr="0">
            <a:noAutofit/>
          </a:bodyPr>
          <a:lstStyle/>
          <a:p>
            <a:pPr marL="533400" lvl="0" indent="-533400" algn="ctr" rtl="0">
              <a:lnSpc>
                <a:spcPct val="100000"/>
              </a:lnSpc>
              <a:spcBef>
                <a:spcPts val="0"/>
              </a:spcBef>
              <a:spcAft>
                <a:spcPts val="0"/>
              </a:spcAft>
              <a:buSzPts val="2000"/>
              <a:buFont typeface="Arial"/>
              <a:buNone/>
            </a:pPr>
            <a:r>
              <a:rPr lang="en-US" sz="2000" b="0" dirty="0"/>
              <a:t>Andrew B. Kahng</a:t>
            </a:r>
          </a:p>
          <a:p>
            <a:pPr marL="533400" lvl="0" indent="-533400" algn="ctr" rtl="0">
              <a:lnSpc>
                <a:spcPct val="100000"/>
              </a:lnSpc>
              <a:spcBef>
                <a:spcPts val="0"/>
              </a:spcBef>
              <a:spcAft>
                <a:spcPts val="0"/>
              </a:spcAft>
              <a:buSzPts val="2000"/>
              <a:buFont typeface="Arial"/>
              <a:buNone/>
            </a:pPr>
            <a:endParaRPr lang="en-US" sz="2000" b="0" dirty="0"/>
          </a:p>
          <a:p>
            <a:pPr marL="533400" lvl="0" indent="-533400" algn="ctr" rtl="0">
              <a:lnSpc>
                <a:spcPct val="100000"/>
              </a:lnSpc>
              <a:spcBef>
                <a:spcPts val="0"/>
              </a:spcBef>
              <a:spcAft>
                <a:spcPts val="0"/>
              </a:spcAft>
              <a:buSzPts val="2000"/>
              <a:buFont typeface="Arial"/>
              <a:buNone/>
            </a:pPr>
            <a:r>
              <a:rPr lang="en-US" sz="1600" b="0" dirty="0"/>
              <a:t>Thanks to: Andrew Kennings, Mingyu Woo, </a:t>
            </a:r>
            <a:r>
              <a:rPr lang="en-US" sz="1600" b="0" dirty="0" err="1"/>
              <a:t>SangGi</a:t>
            </a:r>
            <a:r>
              <a:rPr lang="en-US" sz="1600" b="0" dirty="0"/>
              <a:t> Do, Nima Darav</a:t>
            </a:r>
            <a:endParaRPr sz="1800" dirty="0"/>
          </a:p>
        </p:txBody>
      </p:sp>
      <p:sp>
        <p:nvSpPr>
          <p:cNvPr id="2" name="Footer Placeholder 2">
            <a:extLst>
              <a:ext uri="{FF2B5EF4-FFF2-40B4-BE49-F238E27FC236}">
                <a16:creationId xmlns:a16="http://schemas.microsoft.com/office/drawing/2014/main" id="{43EE4FC1-0416-67D9-853E-5820E4F57B04}"/>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1906" y="2610035"/>
            <a:ext cx="6884294" cy="3761173"/>
          </a:xfrm>
          <a:prstGeom prst="rect">
            <a:avLst/>
          </a:prstGeom>
        </p:spPr>
      </p:pic>
      <p:sp>
        <p:nvSpPr>
          <p:cNvPr id="2" name="Title 1"/>
          <p:cNvSpPr>
            <a:spLocks noGrp="1"/>
          </p:cNvSpPr>
          <p:nvPr>
            <p:ph type="title"/>
          </p:nvPr>
        </p:nvSpPr>
        <p:spPr>
          <a:xfrm>
            <a:off x="24824" y="33997"/>
            <a:ext cx="9078327" cy="595312"/>
          </a:xfrm>
        </p:spPr>
        <p:txBody>
          <a:bodyPr/>
          <a:lstStyle/>
          <a:p>
            <a:r>
              <a:rPr lang="en-US" dirty="0"/>
              <a:t>RePlAce:  Constraint-Driven Placement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801688"/>
                <a:ext cx="8931275" cy="2155762"/>
              </a:xfrm>
            </p:spPr>
            <p:txBody>
              <a:bodyPr>
                <a:normAutofit/>
              </a:bodyPr>
              <a:lstStyle/>
              <a:p>
                <a:pPr marL="50800" indent="0">
                  <a:buNone/>
                </a:pPr>
                <a:r>
                  <a:rPr lang="en-US" sz="2000" dirty="0"/>
                  <a:t>Local </a:t>
                </a:r>
                <a:r>
                  <a:rPr lang="en-US" sz="2000" dirty="0" err="1"/>
                  <a:t>Lagrangian</a:t>
                </a:r>
                <a:r>
                  <a:rPr lang="en-US" sz="2000" dirty="0"/>
                  <a:t> multiplier  </a:t>
                </a:r>
                <a:r>
                  <a:rPr lang="en-US" sz="2000" i="1" dirty="0" err="1">
                    <a:latin typeface="Times New Roman"/>
                    <a:cs typeface="Times New Roman"/>
                  </a:rPr>
                  <a:t>ν</a:t>
                </a:r>
                <a:r>
                  <a:rPr lang="en-US" sz="2000" i="1" baseline="-25000" dirty="0" err="1">
                    <a:latin typeface="Times New Roman"/>
                    <a:cs typeface="Times New Roman"/>
                  </a:rPr>
                  <a:t>j</a:t>
                </a:r>
                <a:endParaRPr lang="en-US" sz="2000" dirty="0"/>
              </a:p>
              <a:p>
                <a:pPr marL="514350" lvl="1" indent="-230188"/>
                <a:r>
                  <a:rPr lang="en-US" sz="2000" dirty="0">
                    <a:solidFill>
                      <a:srgbClr val="FF0000"/>
                    </a:solidFill>
                  </a:rPr>
                  <a:t>Local-Density Penalty Factor for each bin </a:t>
                </a:r>
                <a:r>
                  <a:rPr lang="en-US" sz="2000" i="1" dirty="0" err="1">
                    <a:solidFill>
                      <a:srgbClr val="FF0000"/>
                    </a:solidFill>
                  </a:rPr>
                  <a:t>b</a:t>
                </a:r>
                <a:r>
                  <a:rPr lang="en-US" sz="2000" i="1" baseline="-25000" dirty="0" err="1">
                    <a:solidFill>
                      <a:srgbClr val="FF0000"/>
                    </a:solidFill>
                  </a:rPr>
                  <a:t>j</a:t>
                </a:r>
                <a:endParaRPr lang="en-US" sz="2000" b="1" dirty="0">
                  <a:solidFill>
                    <a:srgbClr val="0000FF"/>
                  </a:solidFill>
                </a:endParaRPr>
              </a:p>
              <a:p>
                <a:pPr marL="514350" lvl="1" indent="-230188"/>
                <a:r>
                  <a:rPr lang="en-US" sz="2000" i="1" dirty="0" err="1">
                    <a:latin typeface="Times New Roman"/>
                    <a:cs typeface="Times New Roman"/>
                  </a:rPr>
                  <a:t>BinDemand</a:t>
                </a:r>
                <a:r>
                  <a:rPr lang="en-US" sz="2000" i="1" baseline="-25000" dirty="0" err="1">
                    <a:latin typeface="Times New Roman"/>
                    <a:cs typeface="Times New Roman"/>
                  </a:rPr>
                  <a:t>j</a:t>
                </a:r>
                <a:r>
                  <a:rPr lang="en-US" sz="2000" dirty="0"/>
                  <a:t>	  = total cell area in bin </a:t>
                </a:r>
                <a:r>
                  <a:rPr lang="en-US" sz="2000" i="1" dirty="0" err="1">
                    <a:latin typeface="Times New Roman"/>
                    <a:cs typeface="Times New Roman"/>
                  </a:rPr>
                  <a:t>b</a:t>
                </a:r>
                <a:r>
                  <a:rPr lang="en-US" sz="2000" i="1" baseline="-25000" dirty="0" err="1">
                    <a:latin typeface="Times New Roman"/>
                    <a:cs typeface="Times New Roman"/>
                  </a:rPr>
                  <a:t>j</a:t>
                </a:r>
                <a:endParaRPr lang="en-US" sz="2000" i="1" baseline="-25000" dirty="0">
                  <a:latin typeface="Times New Roman"/>
                  <a:cs typeface="Times New Roman"/>
                </a:endParaRPr>
              </a:p>
              <a:p>
                <a:pPr marL="514350" lvl="1" indent="-230188"/>
                <a:r>
                  <a:rPr lang="en-US" sz="2000" i="1" dirty="0" err="1">
                    <a:latin typeface="Times New Roman"/>
                    <a:cs typeface="Times New Roman"/>
                  </a:rPr>
                  <a:t>BinCapacity</a:t>
                </a:r>
                <a:r>
                  <a:rPr lang="en-US" sz="2000" i="1" baseline="-25000" dirty="0" err="1">
                    <a:latin typeface="Times New Roman"/>
                    <a:cs typeface="Times New Roman"/>
                  </a:rPr>
                  <a:t>j</a:t>
                </a:r>
                <a:r>
                  <a:rPr lang="en-US" sz="2000" i="1" baseline="-25000" dirty="0">
                    <a:latin typeface="Times New Roman"/>
                    <a:cs typeface="Times New Roman"/>
                  </a:rPr>
                  <a:t>   </a:t>
                </a:r>
                <a:r>
                  <a:rPr lang="en-US" sz="2000" dirty="0"/>
                  <a:t>= area of bin </a:t>
                </a:r>
                <a:r>
                  <a:rPr lang="en-US" sz="2000" i="1" dirty="0" err="1">
                    <a:latin typeface="Times New Roman"/>
                    <a:cs typeface="Times New Roman"/>
                  </a:rPr>
                  <a:t>b</a:t>
                </a:r>
                <a:r>
                  <a:rPr lang="en-US" sz="2000" i="1" baseline="-25000" dirty="0" err="1">
                    <a:latin typeface="Times New Roman"/>
                    <a:cs typeface="Times New Roman"/>
                  </a:rPr>
                  <a:t>j</a:t>
                </a:r>
                <a:endParaRPr lang="en-US" sz="2000" i="1" baseline="-25000" dirty="0">
                  <a:latin typeface="Times New Roman"/>
                  <a:cs typeface="Times New Roman"/>
                </a:endParaRPr>
              </a:p>
              <a:p>
                <a:pPr marL="514350" lvl="1" indent="-230188"/>
                <a:r>
                  <a:rPr lang="en-US" sz="2000" i="1" dirty="0" err="1">
                    <a:latin typeface="Times New Roman"/>
                    <a:cs typeface="Times New Roman"/>
                  </a:rPr>
                  <a:t>BinDemand</a:t>
                </a:r>
                <a:r>
                  <a:rPr lang="en-US" sz="2000" i="1" baseline="-25000" dirty="0" err="1">
                    <a:latin typeface="Times New Roman"/>
                    <a:cs typeface="Times New Roman"/>
                  </a:rPr>
                  <a:t>j</a:t>
                </a:r>
                <a:r>
                  <a:rPr lang="en-US" sz="2000" dirty="0"/>
                  <a:t> - </a:t>
                </a:r>
                <a:r>
                  <a:rPr lang="en-US" sz="2000" i="1" dirty="0" err="1">
                    <a:latin typeface="Times New Roman"/>
                    <a:cs typeface="Times New Roman"/>
                  </a:rPr>
                  <a:t>BinCapacity</a:t>
                </a:r>
                <a:r>
                  <a:rPr lang="en-US" sz="2000" i="1" baseline="-25000" dirty="0" err="1">
                    <a:latin typeface="Times New Roman"/>
                    <a:cs typeface="Times New Roman"/>
                  </a:rPr>
                  <a:t>j</a:t>
                </a:r>
                <a:r>
                  <a:rPr lang="en-US" sz="2000" dirty="0"/>
                  <a:t> =</a:t>
                </a:r>
                <a14:m>
                  <m:oMath xmlns:m="http://schemas.openxmlformats.org/officeDocument/2006/math">
                    <m:r>
                      <a:rPr lang="en-US" sz="2000" b="0" i="0" dirty="0" smtClean="0">
                        <a:latin typeface="Cambria Math" panose="02040503050406030204" pitchFamily="18" charset="0"/>
                      </a:rPr>
                      <m:t> </m:t>
                    </m:r>
                    <m:r>
                      <a:rPr lang="en-US" sz="2000" i="1" dirty="0">
                        <a:latin typeface="Cambria Math" charset="0"/>
                      </a:rPr>
                      <m:t>𝑜𝑣𝑒𝑟𝑓𝑙𝑜𝑤</m:t>
                    </m:r>
                    <m:r>
                      <a:rPr lang="en-US" sz="2000" i="1" baseline="-25000" dirty="0" err="1">
                        <a:latin typeface="Cambria Math" charset="0"/>
                      </a:rPr>
                      <m:t>𝑗</m:t>
                    </m:r>
                  </m:oMath>
                </a14:m>
                <a:r>
                  <a:rPr lang="en-US" sz="2000" dirty="0"/>
                  <a:t> of bin </a:t>
                </a:r>
                <a:r>
                  <a:rPr lang="en-US" sz="2000" i="1" dirty="0" err="1">
                    <a:latin typeface="Times New Roman"/>
                    <a:cs typeface="Times New Roman"/>
                  </a:rPr>
                  <a:t>b</a:t>
                </a:r>
                <a:r>
                  <a:rPr lang="en-US" sz="2000" i="1" baseline="-25000" dirty="0" err="1">
                    <a:latin typeface="Times New Roman"/>
                    <a:cs typeface="Times New Roman"/>
                  </a:rPr>
                  <a:t>j</a:t>
                </a:r>
                <a:r>
                  <a:rPr lang="en-US" sz="2000" dirty="0"/>
                  <a:t>.</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801688"/>
                <a:ext cx="8931275" cy="2155762"/>
              </a:xfrm>
              <a:blipFill>
                <a:blip r:embed="rId4"/>
                <a:stretch>
                  <a:fillRect l="-205"/>
                </a:stretch>
              </a:blipFill>
            </p:spPr>
            <p:txBody>
              <a:bodyPr/>
              <a:lstStyle/>
              <a:p>
                <a:r>
                  <a:rPr lang="en-US">
                    <a:noFill/>
                  </a:rPr>
                  <a:t> </a:t>
                </a:r>
              </a:p>
            </p:txBody>
          </p:sp>
        </mc:Fallback>
      </mc:AlternateContent>
      <p:sp>
        <p:nvSpPr>
          <p:cNvPr id="64" name="Rectangle 63"/>
          <p:cNvSpPr/>
          <p:nvPr/>
        </p:nvSpPr>
        <p:spPr>
          <a:xfrm>
            <a:off x="296662" y="6371208"/>
            <a:ext cx="4114800" cy="369332"/>
          </a:xfrm>
          <a:prstGeom prst="rect">
            <a:avLst/>
          </a:prstGeom>
        </p:spPr>
        <p:txBody>
          <a:bodyPr wrap="square">
            <a:spAutoFit/>
          </a:bodyPr>
          <a:lstStyle/>
          <a:p>
            <a:pPr algn="ctr"/>
            <a:r>
              <a:rPr lang="en-US" dirty="0">
                <a:latin typeface="Arial"/>
                <a:cs typeface="Arial"/>
              </a:rPr>
              <a:t>[ePlace]</a:t>
            </a:r>
          </a:p>
        </p:txBody>
      </p:sp>
      <p:sp>
        <p:nvSpPr>
          <p:cNvPr id="65" name="Rectangle 64"/>
          <p:cNvSpPr/>
          <p:nvPr/>
        </p:nvSpPr>
        <p:spPr>
          <a:xfrm>
            <a:off x="4217294" y="6371208"/>
            <a:ext cx="4114800" cy="369332"/>
          </a:xfrm>
          <a:prstGeom prst="rect">
            <a:avLst/>
          </a:prstGeom>
        </p:spPr>
        <p:txBody>
          <a:bodyPr wrap="square">
            <a:spAutoFit/>
          </a:bodyPr>
          <a:lstStyle/>
          <a:p>
            <a:pPr algn="ctr"/>
            <a:r>
              <a:rPr lang="en-US" dirty="0">
                <a:latin typeface="Arial"/>
                <a:cs typeface="Arial"/>
              </a:rPr>
              <a:t>[RePlAce with Constraint-Driven]</a:t>
            </a:r>
          </a:p>
        </p:txBody>
      </p:sp>
      <p:graphicFrame>
        <p:nvGraphicFramePr>
          <p:cNvPr id="61" name="Object 60"/>
          <p:cNvGraphicFramePr>
            <a:graphicFrameLocks noChangeAspect="1"/>
          </p:cNvGraphicFramePr>
          <p:nvPr>
            <p:extLst>
              <p:ext uri="{D42A27DB-BD31-4B8C-83A1-F6EECF244321}">
                <p14:modId xmlns:p14="http://schemas.microsoft.com/office/powerpoint/2010/main" val="608606153"/>
              </p:ext>
            </p:extLst>
          </p:nvPr>
        </p:nvGraphicFramePr>
        <p:xfrm>
          <a:off x="5654926" y="801688"/>
          <a:ext cx="3352549" cy="567770"/>
        </p:xfrm>
        <a:graphic>
          <a:graphicData uri="http://schemas.openxmlformats.org/presentationml/2006/ole">
            <mc:AlternateContent xmlns:mc="http://schemas.openxmlformats.org/markup-compatibility/2006">
              <mc:Choice xmlns:v="urn:schemas-microsoft-com:vml" Requires="v">
                <p:oleObj name="Equation" r:id="rId5" imgW="1574640" imgH="266400" progId="Equation.3">
                  <p:embed/>
                </p:oleObj>
              </mc:Choice>
              <mc:Fallback>
                <p:oleObj name="Equation" r:id="rId5" imgW="1574640" imgH="266400" progId="Equation.3">
                  <p:embed/>
                  <p:pic>
                    <p:nvPicPr>
                      <p:cNvPr id="61" name="Object 60"/>
                      <p:cNvPicPr/>
                      <p:nvPr/>
                    </p:nvPicPr>
                    <p:blipFill>
                      <a:blip r:embed="rId6"/>
                      <a:stretch>
                        <a:fillRect/>
                      </a:stretch>
                    </p:blipFill>
                    <p:spPr>
                      <a:xfrm>
                        <a:off x="5654926" y="801688"/>
                        <a:ext cx="3352549" cy="567770"/>
                      </a:xfrm>
                      <a:prstGeom prst="rect">
                        <a:avLst/>
                      </a:prstGeom>
                    </p:spPr>
                  </p:pic>
                </p:oleObj>
              </mc:Fallback>
            </mc:AlternateContent>
          </a:graphicData>
        </a:graphic>
      </p:graphicFrame>
      <p:sp>
        <p:nvSpPr>
          <p:cNvPr id="5" name="Footer Placeholder 3">
            <a:extLst>
              <a:ext uri="{FF2B5EF4-FFF2-40B4-BE49-F238E27FC236}">
                <a16:creationId xmlns:a16="http://schemas.microsoft.com/office/drawing/2014/main" id="{C221B7F4-1026-180E-8B76-FD2ABAE294D4}"/>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336152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2" name="Content Placeholder 2"/>
              <p:cNvSpPr>
                <a:spLocks noGrp="1"/>
              </p:cNvSpPr>
              <p:nvPr>
                <p:ph idx="1"/>
              </p:nvPr>
            </p:nvSpPr>
            <p:spPr>
              <a:xfrm>
                <a:off x="0" y="666303"/>
                <a:ext cx="8991600" cy="5715000"/>
              </a:xfrm>
            </p:spPr>
            <p:txBody>
              <a:bodyPr>
                <a:normAutofit/>
              </a:bodyPr>
              <a:lstStyle/>
              <a:p>
                <a:pPr marL="231775" lvl="1" indent="-231775"/>
                <a:r>
                  <a:rPr lang="en-US" sz="2000" dirty="0">
                    <a:solidFill>
                      <a:srgbClr val="FF0000"/>
                    </a:solidFill>
                  </a:rPr>
                  <a:t>Local-Density Cost Coefficient for each cell</a:t>
                </a:r>
                <a:endParaRPr lang="en-US" dirty="0">
                  <a:solidFill>
                    <a:srgbClr val="FF0000"/>
                  </a:solidFill>
                </a:endParaRPr>
              </a:p>
              <a:p>
                <a:pPr lvl="1"/>
                <a:endParaRPr lang="en-US" sz="1800" dirty="0"/>
              </a:p>
              <a:p>
                <a:pPr lvl="1"/>
                <a:endParaRPr lang="en-US" sz="1800" dirty="0"/>
              </a:p>
              <a:p>
                <a:pPr marL="461963" lvl="1" indent="-231775"/>
                <a:r>
                  <a:rPr lang="en-US" sz="1800" dirty="0"/>
                  <a:t>The previously defined </a:t>
                </a:r>
                <a:r>
                  <a:rPr lang="en-US" sz="1800" i="1" dirty="0" err="1">
                    <a:latin typeface="Times New Roman"/>
                    <a:cs typeface="Times New Roman"/>
                  </a:rPr>
                  <a:t>ν</a:t>
                </a:r>
                <a:r>
                  <a:rPr lang="en-US" sz="1800" i="1" baseline="-25000" dirty="0" err="1">
                    <a:latin typeface="Times New Roman"/>
                    <a:cs typeface="Times New Roman"/>
                  </a:rPr>
                  <a:t>j</a:t>
                </a:r>
                <a:r>
                  <a:rPr lang="en-US" sz="1800" b="1" i="1" dirty="0">
                    <a:latin typeface="Times New Roman"/>
                    <a:cs typeface="Times New Roman"/>
                  </a:rPr>
                  <a:t> </a:t>
                </a:r>
                <a:r>
                  <a:rPr lang="en-US" sz="1800" dirty="0"/>
                  <a:t>was insufficient for local smoothing</a:t>
                </a:r>
              </a:p>
              <a:p>
                <a:pPr marL="461963" lvl="1" indent="-231775"/>
                <a:r>
                  <a:rPr lang="en-US" sz="1800" dirty="0"/>
                  <a:t>Cell</a:t>
                </a:r>
                <a14:m>
                  <m:oMath xmlns:m="http://schemas.openxmlformats.org/officeDocument/2006/math">
                    <m:r>
                      <a:rPr lang="en-US" sz="1800" i="1" dirty="0" smtClean="0">
                        <a:latin typeface="Cambria Math" charset="0"/>
                      </a:rPr>
                      <m:t> </m:t>
                    </m:r>
                    <m:r>
                      <a:rPr lang="en-US" sz="1800" i="1" dirty="0" err="1" smtClean="0">
                        <a:latin typeface="Cambria Math" charset="0"/>
                      </a:rPr>
                      <m:t>𝑖</m:t>
                    </m:r>
                    <m:r>
                      <a:rPr lang="en-US" sz="1800" i="1" dirty="0" smtClean="0">
                        <a:latin typeface="Cambria Math" charset="0"/>
                      </a:rPr>
                      <m:t> </m:t>
                    </m:r>
                  </m:oMath>
                </a14:m>
                <a:r>
                  <a:rPr lang="en-US" sz="1800" dirty="0"/>
                  <a:t>from high-overflow bin </a:t>
                </a:r>
                <a:r>
                  <a:rPr lang="en-US" sz="1800" dirty="0" err="1"/>
                  <a:t>losts</a:t>
                </a:r>
                <a:r>
                  <a:rPr lang="en-US" sz="1800" dirty="0"/>
                  <a:t> a large amount of local-oriented repulsive force</a:t>
                </a:r>
              </a:p>
              <a:p>
                <a:pPr marL="461963" lvl="1" indent="-231775"/>
                <a:r>
                  <a:rPr lang="en-US" sz="1800" dirty="0" err="1"/>
                  <a:t>Δi</a:t>
                </a:r>
                <a:r>
                  <a:rPr lang="en-US" sz="1800" dirty="0"/>
                  <a:t> helps to memorizes previously obtained local force.</a:t>
                </a:r>
              </a:p>
              <a:p>
                <a:pPr lvl="1"/>
                <a:endParaRPr lang="en-US" sz="2000" dirty="0"/>
              </a:p>
            </p:txBody>
          </p:sp>
        </mc:Choice>
        <mc:Fallback xmlns="">
          <p:sp>
            <p:nvSpPr>
              <p:cNvPr id="182" name="Content Placeholder 2"/>
              <p:cNvSpPr>
                <a:spLocks noGrp="1" noRot="1" noChangeAspect="1" noMove="1" noResize="1" noEditPoints="1" noAdjustHandles="1" noChangeArrowheads="1" noChangeShapeType="1" noTextEdit="1"/>
              </p:cNvSpPr>
              <p:nvPr>
                <p:ph idx="1"/>
              </p:nvPr>
            </p:nvSpPr>
            <p:spPr>
              <a:xfrm>
                <a:off x="0" y="666303"/>
                <a:ext cx="8991600" cy="5715000"/>
              </a:xfrm>
              <a:blipFill>
                <a:blip r:embed="rId2"/>
                <a:stretch>
                  <a:fillRect l="-881" t="-426"/>
                </a:stretch>
              </a:blipFill>
            </p:spPr>
            <p:txBody>
              <a:bodyPr/>
              <a:lstStyle/>
              <a:p>
                <a:r>
                  <a:rPr lang="en-US">
                    <a:noFill/>
                  </a:rPr>
                  <a:t> </a:t>
                </a:r>
              </a:p>
            </p:txBody>
          </p:sp>
        </mc:Fallback>
      </mc:AlternateContent>
      <p:sp>
        <p:nvSpPr>
          <p:cNvPr id="183" name="Title 1"/>
          <p:cNvSpPr>
            <a:spLocks noGrp="1"/>
          </p:cNvSpPr>
          <p:nvPr>
            <p:ph type="title"/>
          </p:nvPr>
        </p:nvSpPr>
        <p:spPr>
          <a:xfrm>
            <a:off x="90254" y="0"/>
            <a:ext cx="8839200" cy="685800"/>
          </a:xfrm>
        </p:spPr>
        <p:txBody>
          <a:bodyPr/>
          <a:lstStyle/>
          <a:p>
            <a:r>
              <a:rPr lang="en-US" dirty="0"/>
              <a:t>RePlAce:  Constraint-Driven Placement</a:t>
            </a:r>
          </a:p>
        </p:txBody>
      </p:sp>
      <p:graphicFrame>
        <p:nvGraphicFramePr>
          <p:cNvPr id="74" name="Object 73"/>
          <p:cNvGraphicFramePr>
            <a:graphicFrameLocks noChangeAspect="1"/>
          </p:cNvGraphicFramePr>
          <p:nvPr>
            <p:extLst>
              <p:ext uri="{D42A27DB-BD31-4B8C-83A1-F6EECF244321}">
                <p14:modId xmlns:p14="http://schemas.microsoft.com/office/powerpoint/2010/main" val="3273618062"/>
              </p:ext>
            </p:extLst>
          </p:nvPr>
        </p:nvGraphicFramePr>
        <p:xfrm>
          <a:off x="6839945" y="1212948"/>
          <a:ext cx="633920" cy="345774"/>
        </p:xfrm>
        <a:graphic>
          <a:graphicData uri="http://schemas.openxmlformats.org/presentationml/2006/ole">
            <mc:AlternateContent xmlns:mc="http://schemas.openxmlformats.org/markup-compatibility/2006">
              <mc:Choice xmlns:v="urn:schemas-microsoft-com:vml" Requires="v">
                <p:oleObj name="Equation" r:id="rId3" imgW="419100" imgH="228600" progId="Equation.3">
                  <p:embed/>
                </p:oleObj>
              </mc:Choice>
              <mc:Fallback>
                <p:oleObj name="Equation" r:id="rId3" imgW="419100" imgH="228600" progId="Equation.3">
                  <p:embed/>
                  <p:pic>
                    <p:nvPicPr>
                      <p:cNvPr id="74" name="Object 73"/>
                      <p:cNvPicPr/>
                      <p:nvPr/>
                    </p:nvPicPr>
                    <p:blipFill>
                      <a:blip r:embed="rId4"/>
                      <a:stretch>
                        <a:fillRect/>
                      </a:stretch>
                    </p:blipFill>
                    <p:spPr>
                      <a:xfrm>
                        <a:off x="6839945" y="1212948"/>
                        <a:ext cx="633920" cy="34577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792121" y="1093313"/>
                <a:ext cx="3559757" cy="57041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cs typeface="Arial" pitchFamily="34" charset="0"/>
                            </a:rPr>
                          </m:ctrlPr>
                        </m:sSubSupPr>
                        <m:e>
                          <m:r>
                            <m:rPr>
                              <m:sty m:val="p"/>
                            </m:rPr>
                            <a:rPr lang="en-US" sz="1600" b="0" i="0" smtClean="0">
                              <a:latin typeface="Cambria Math" charset="0"/>
                              <a:cs typeface="Arial" pitchFamily="34" charset="0"/>
                            </a:rPr>
                            <m:t>Δ</m:t>
                          </m:r>
                        </m:e>
                        <m:sub>
                          <m:r>
                            <a:rPr lang="en-US" sz="1600" b="0" i="1" smtClean="0">
                              <a:latin typeface="Cambria Math" charset="0"/>
                              <a:cs typeface="Arial" pitchFamily="34" charset="0"/>
                            </a:rPr>
                            <m:t>𝑖</m:t>
                          </m:r>
                        </m:sub>
                        <m:sup>
                          <m:r>
                            <a:rPr lang="en-US" sz="1600" b="0" i="1" smtClean="0">
                              <a:latin typeface="Cambria Math" charset="0"/>
                              <a:cs typeface="Arial" pitchFamily="34" charset="0"/>
                            </a:rPr>
                            <m:t>𝑖𝑡𝑒𝑟</m:t>
                          </m:r>
                          <m:r>
                            <a:rPr lang="en-US" sz="1600" b="0" i="1" smtClean="0">
                              <a:latin typeface="Cambria Math" charset="0"/>
                              <a:cs typeface="Arial" pitchFamily="34" charset="0"/>
                            </a:rPr>
                            <m:t>+1</m:t>
                          </m:r>
                        </m:sup>
                      </m:sSubSup>
                      <m:r>
                        <a:rPr lang="en-US" sz="1600" b="0" i="1" smtClean="0">
                          <a:latin typeface="Cambria Math" charset="0"/>
                          <a:cs typeface="Arial" pitchFamily="34" charset="0"/>
                        </a:rPr>
                        <m:t>=</m:t>
                      </m:r>
                      <m:sSubSup>
                        <m:sSubSupPr>
                          <m:ctrlPr>
                            <a:rPr lang="en-US" sz="1600" b="0" i="1" smtClean="0">
                              <a:latin typeface="Cambria Math" panose="02040503050406030204" pitchFamily="18" charset="0"/>
                              <a:cs typeface="Arial" pitchFamily="34" charset="0"/>
                            </a:rPr>
                          </m:ctrlPr>
                        </m:sSubSupPr>
                        <m:e>
                          <m:r>
                            <m:rPr>
                              <m:sty m:val="p"/>
                            </m:rPr>
                            <a:rPr lang="en-US" sz="1600" b="0" i="0" smtClean="0">
                              <a:latin typeface="Cambria Math" charset="0"/>
                              <a:cs typeface="Arial" pitchFamily="34" charset="0"/>
                            </a:rPr>
                            <m:t>Δ</m:t>
                          </m:r>
                        </m:e>
                        <m:sub>
                          <m:r>
                            <a:rPr lang="en-US" sz="1600" b="0" i="1" smtClean="0">
                              <a:latin typeface="Cambria Math" charset="0"/>
                              <a:cs typeface="Arial" pitchFamily="34" charset="0"/>
                            </a:rPr>
                            <m:t>𝑖</m:t>
                          </m:r>
                        </m:sub>
                        <m:sup>
                          <m:r>
                            <a:rPr lang="en-US" sz="1600" b="0" i="1" smtClean="0">
                              <a:latin typeface="Cambria Math" charset="0"/>
                              <a:cs typeface="Arial" pitchFamily="34" charset="0"/>
                            </a:rPr>
                            <m:t>𝑖𝑡𝑒𝑟</m:t>
                          </m:r>
                        </m:sup>
                      </m:sSubSup>
                      <m:r>
                        <a:rPr lang="en-US" sz="1600" b="0" i="1" smtClean="0">
                          <a:latin typeface="Cambria Math" charset="0"/>
                          <a:cs typeface="Arial" pitchFamily="34" charset="0"/>
                        </a:rPr>
                        <m:t>+</m:t>
                      </m:r>
                      <m:r>
                        <a:rPr lang="en-US" sz="1600" b="0" i="1" smtClean="0">
                          <a:latin typeface="Cambria Math" charset="0"/>
                          <a:cs typeface="Arial" pitchFamily="34" charset="0"/>
                        </a:rPr>
                        <m:t>𝛽</m:t>
                      </m:r>
                      <m:r>
                        <a:rPr lang="en-US" sz="1600" b="0" i="1" smtClean="0">
                          <a:latin typeface="Cambria Math" charset="0"/>
                          <a:cs typeface="Arial" pitchFamily="34" charset="0"/>
                        </a:rPr>
                        <m:t>⋅</m:t>
                      </m:r>
                      <m:f>
                        <m:fPr>
                          <m:ctrlPr>
                            <a:rPr lang="mr-IN" sz="1600" b="0" i="1" smtClean="0">
                              <a:latin typeface="Cambria Math" panose="02040503050406030204" pitchFamily="18" charset="0"/>
                              <a:cs typeface="Arial" pitchFamily="34" charset="0"/>
                            </a:rPr>
                          </m:ctrlPr>
                        </m:fPr>
                        <m:num>
                          <m:func>
                            <m:funcPr>
                              <m:ctrlPr>
                                <a:rPr lang="en-US" sz="1600" b="0" i="1" smtClean="0">
                                  <a:latin typeface="Cambria Math" panose="02040503050406030204" pitchFamily="18" charset="0"/>
                                  <a:cs typeface="Arial" pitchFamily="34" charset="0"/>
                                </a:rPr>
                              </m:ctrlPr>
                            </m:funcPr>
                            <m:fName>
                              <m:r>
                                <m:rPr>
                                  <m:sty m:val="p"/>
                                </m:rPr>
                                <a:rPr lang="en-US" sz="1600" b="0" i="0" smtClean="0">
                                  <a:latin typeface="Cambria Math" charset="0"/>
                                  <a:cs typeface="Arial" pitchFamily="34" charset="0"/>
                                </a:rPr>
                                <m:t>max</m:t>
                              </m:r>
                            </m:fName>
                            <m:e>
                              <m:d>
                                <m:dPr>
                                  <m:ctrlPr>
                                    <a:rPr lang="en-US" sz="1600" b="0" i="1" smtClean="0">
                                      <a:latin typeface="Cambria Math" panose="02040503050406030204" pitchFamily="18" charset="0"/>
                                      <a:cs typeface="Arial" pitchFamily="34" charset="0"/>
                                    </a:rPr>
                                  </m:ctrlPr>
                                </m:dPr>
                                <m:e>
                                  <m:r>
                                    <a:rPr lang="en-US" sz="1600" b="0" i="1" smtClean="0">
                                      <a:latin typeface="Cambria Math" charset="0"/>
                                      <a:cs typeface="Arial" pitchFamily="34" charset="0"/>
                                    </a:rPr>
                                    <m:t>𝑂𝑣𝑒𝑟𝑓𝑙𝑜</m:t>
                                  </m:r>
                                  <m:sSub>
                                    <m:sSubPr>
                                      <m:ctrlPr>
                                        <a:rPr lang="en-US" sz="1600" b="0" i="1" smtClean="0">
                                          <a:latin typeface="Cambria Math" panose="02040503050406030204" pitchFamily="18" charset="0"/>
                                          <a:cs typeface="Arial" pitchFamily="34" charset="0"/>
                                        </a:rPr>
                                      </m:ctrlPr>
                                    </m:sSubPr>
                                    <m:e>
                                      <m:r>
                                        <a:rPr lang="en-US" sz="1600" b="0" i="1" smtClean="0">
                                          <a:latin typeface="Cambria Math" charset="0"/>
                                          <a:cs typeface="Arial" pitchFamily="34" charset="0"/>
                                        </a:rPr>
                                        <m:t>𝑤</m:t>
                                      </m:r>
                                    </m:e>
                                    <m:sub>
                                      <m:r>
                                        <a:rPr lang="en-US" sz="1600" b="0" i="1" smtClean="0">
                                          <a:latin typeface="Cambria Math" charset="0"/>
                                          <a:cs typeface="Arial" pitchFamily="34" charset="0"/>
                                        </a:rPr>
                                        <m:t>𝑗</m:t>
                                      </m:r>
                                    </m:sub>
                                  </m:sSub>
                                  <m:r>
                                    <a:rPr lang="en-US" sz="1600" b="0" i="1" smtClean="0">
                                      <a:latin typeface="Cambria Math" charset="0"/>
                                      <a:cs typeface="Arial" pitchFamily="34" charset="0"/>
                                    </a:rPr>
                                    <m:t>, 0</m:t>
                                  </m:r>
                                </m:e>
                              </m:d>
                            </m:e>
                          </m:func>
                        </m:num>
                        <m:den>
                          <m:nary>
                            <m:naryPr>
                              <m:chr m:val="∑"/>
                              <m:limLoc m:val="subSup"/>
                              <m:supHide m:val="on"/>
                              <m:ctrlPr>
                                <a:rPr lang="mr-IN" sz="1600" b="0" i="1" smtClean="0">
                                  <a:latin typeface="Cambria Math" panose="02040503050406030204" pitchFamily="18" charset="0"/>
                                  <a:cs typeface="Arial" pitchFamily="34" charset="0"/>
                                </a:rPr>
                              </m:ctrlPr>
                            </m:naryPr>
                            <m:sub>
                              <m:r>
                                <m:rPr>
                                  <m:brk m:alnAt="9"/>
                                </m:rPr>
                                <a:rPr lang="en-US" sz="1600" b="0" i="1" smtClean="0">
                                  <a:latin typeface="Cambria Math" charset="0"/>
                                  <a:cs typeface="Arial" pitchFamily="34" charset="0"/>
                                </a:rPr>
                                <m:t>𝑖</m:t>
                              </m:r>
                            </m:sub>
                            <m:sup/>
                            <m:e>
                              <m:sSub>
                                <m:sSubPr>
                                  <m:ctrlPr>
                                    <a:rPr lang="en-US" sz="1600" b="0" i="1" smtClean="0">
                                      <a:latin typeface="Cambria Math" panose="02040503050406030204" pitchFamily="18" charset="0"/>
                                      <a:cs typeface="Arial" pitchFamily="34" charset="0"/>
                                    </a:rPr>
                                  </m:ctrlPr>
                                </m:sSubPr>
                                <m:e>
                                  <m:r>
                                    <a:rPr lang="en-US" sz="1600" b="0" i="1" smtClean="0">
                                      <a:latin typeface="Cambria Math" charset="0"/>
                                      <a:cs typeface="Arial" pitchFamily="34" charset="0"/>
                                    </a:rPr>
                                    <m:t>𝐴</m:t>
                                  </m:r>
                                </m:e>
                                <m:sub>
                                  <m:r>
                                    <a:rPr lang="en-US" sz="1600" b="0" i="1" smtClean="0">
                                      <a:latin typeface="Cambria Math" charset="0"/>
                                      <a:cs typeface="Arial" pitchFamily="34" charset="0"/>
                                    </a:rPr>
                                    <m:t>𝑖</m:t>
                                  </m:r>
                                </m:sub>
                              </m:sSub>
                            </m:e>
                          </m:nary>
                        </m:den>
                      </m:f>
                    </m:oMath>
                  </m:oMathPara>
                </a14:m>
                <a:endParaRPr lang="en-US" sz="1600" dirty="0">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792121" y="1093313"/>
                <a:ext cx="3559757" cy="570413"/>
              </a:xfrm>
              <a:prstGeom prst="rect">
                <a:avLst/>
              </a:prstGeom>
              <a:blipFill>
                <a:blip r:embed="rId5"/>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8064" y="2896079"/>
            <a:ext cx="6279168" cy="3705642"/>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839945" y="2896079"/>
                <a:ext cx="1995991" cy="738664"/>
              </a:xfrm>
              <a:prstGeom prst="rect">
                <a:avLst/>
              </a:prstGeom>
            </p:spPr>
            <p:txBody>
              <a:bodyPr wrap="square">
                <a:spAutoFit/>
              </a:bodyPr>
              <a:lstStyle/>
              <a:p>
                <a:r>
                  <a:rPr lang="en-US" sz="1400" dirty="0">
                    <a:latin typeface="Arial" charset="0"/>
                    <a:ea typeface="Arial" charset="0"/>
                    <a:cs typeface="Arial" charset="0"/>
                  </a:rPr>
                  <a:t>Local smoothing </a:t>
                </a:r>
                <a:r>
                  <a:rPr lang="en-US" sz="1400" b="1" dirty="0">
                    <a:latin typeface="Arial" charset="0"/>
                    <a:ea typeface="Arial" charset="0"/>
                    <a:cs typeface="Arial" charset="0"/>
                  </a:rPr>
                  <a:t>without</a:t>
                </a:r>
                <a:r>
                  <a:rPr lang="en-US" sz="1400" dirty="0">
                    <a:latin typeface="Arial" charset="0"/>
                    <a:ea typeface="Arial" charset="0"/>
                    <a:cs typeface="Arial" charset="0"/>
                  </a:rPr>
                  <a:t> local-density cost coefficient </a:t>
                </a:r>
                <a14:m>
                  <m:oMath xmlns:m="http://schemas.openxmlformats.org/officeDocument/2006/math">
                    <m:sSub>
                      <m:sSubPr>
                        <m:ctrlPr>
                          <a:rPr lang="en-US" sz="1400" b="0" i="1" dirty="0" smtClean="0">
                            <a:latin typeface="Cambria Math" panose="02040503050406030204" pitchFamily="18" charset="0"/>
                            <a:ea typeface="Arial" charset="0"/>
                            <a:cs typeface="Arial" charset="0"/>
                          </a:rPr>
                        </m:ctrlPr>
                      </m:sSubPr>
                      <m:e>
                        <m:r>
                          <m:rPr>
                            <m:sty m:val="p"/>
                          </m:rPr>
                          <a:rPr lang="en-US" sz="1400" b="0" i="0" dirty="0" smtClean="0">
                            <a:latin typeface="Cambria Math" charset="0"/>
                            <a:ea typeface="Arial" charset="0"/>
                            <a:cs typeface="Arial" charset="0"/>
                          </a:rPr>
                          <m:t>Δ</m:t>
                        </m:r>
                      </m:e>
                      <m:sub>
                        <m:r>
                          <a:rPr lang="en-US" sz="1400" i="1" dirty="0" smtClean="0">
                            <a:latin typeface="Cambria Math" charset="0"/>
                            <a:ea typeface="Arial" charset="0"/>
                            <a:cs typeface="Arial" charset="0"/>
                          </a:rPr>
                          <m:t>𝑖</m:t>
                        </m:r>
                      </m:sub>
                    </m:sSub>
                  </m:oMath>
                </a14:m>
                <a:endParaRPr lang="en-US" sz="1400" dirty="0">
                  <a:effectLst/>
                  <a:latin typeface="Arial" charset="0"/>
                  <a:ea typeface="Arial" charset="0"/>
                  <a:cs typeface="Arial"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839945" y="2896079"/>
                <a:ext cx="1995991" cy="738664"/>
              </a:xfrm>
              <a:prstGeom prst="rect">
                <a:avLst/>
              </a:prstGeom>
              <a:blipFill>
                <a:blip r:embed="rId7"/>
                <a:stretch>
                  <a:fillRect l="-917" t="-1653" b="-82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6895296" y="4748900"/>
                <a:ext cx="1810745" cy="738664"/>
              </a:xfrm>
              <a:prstGeom prst="rect">
                <a:avLst/>
              </a:prstGeom>
            </p:spPr>
            <p:txBody>
              <a:bodyPr wrap="square">
                <a:spAutoFit/>
              </a:bodyPr>
              <a:lstStyle/>
              <a:p>
                <a:r>
                  <a:rPr lang="en-US" sz="1400" dirty="0">
                    <a:latin typeface="Arial" charset="0"/>
                    <a:ea typeface="Arial" charset="0"/>
                    <a:cs typeface="Arial" charset="0"/>
                  </a:rPr>
                  <a:t>Local smoothing </a:t>
                </a:r>
                <a:r>
                  <a:rPr lang="en-US" sz="1400" b="1" dirty="0">
                    <a:latin typeface="Arial" charset="0"/>
                    <a:ea typeface="Arial" charset="0"/>
                    <a:cs typeface="Arial" charset="0"/>
                  </a:rPr>
                  <a:t>with</a:t>
                </a:r>
                <a:r>
                  <a:rPr lang="en-US" sz="1400" dirty="0">
                    <a:latin typeface="Arial" charset="0"/>
                    <a:ea typeface="Arial" charset="0"/>
                    <a:cs typeface="Arial" charset="0"/>
                  </a:rPr>
                  <a:t> local-density cost coefficient </a:t>
                </a:r>
                <a14:m>
                  <m:oMath xmlns:m="http://schemas.openxmlformats.org/officeDocument/2006/math">
                    <m:sSub>
                      <m:sSubPr>
                        <m:ctrlPr>
                          <a:rPr lang="en-US" sz="1400" b="0" i="1" dirty="0" smtClean="0">
                            <a:latin typeface="Cambria Math" panose="02040503050406030204" pitchFamily="18" charset="0"/>
                            <a:ea typeface="Arial" charset="0"/>
                            <a:cs typeface="Arial" charset="0"/>
                          </a:rPr>
                        </m:ctrlPr>
                      </m:sSubPr>
                      <m:e>
                        <m:r>
                          <m:rPr>
                            <m:sty m:val="p"/>
                          </m:rPr>
                          <a:rPr lang="en-US" sz="1400" b="0" i="0" dirty="0" smtClean="0">
                            <a:latin typeface="Cambria Math" charset="0"/>
                            <a:ea typeface="Arial" charset="0"/>
                            <a:cs typeface="Arial" charset="0"/>
                          </a:rPr>
                          <m:t>Δ</m:t>
                        </m:r>
                      </m:e>
                      <m:sub>
                        <m:r>
                          <a:rPr lang="en-US" sz="1400" i="1" dirty="0" smtClean="0">
                            <a:latin typeface="Cambria Math" charset="0"/>
                            <a:ea typeface="Arial" charset="0"/>
                            <a:cs typeface="Arial" charset="0"/>
                          </a:rPr>
                          <m:t>𝑖</m:t>
                        </m:r>
                      </m:sub>
                    </m:sSub>
                  </m:oMath>
                </a14:m>
                <a:endParaRPr lang="en-US" sz="1400" dirty="0">
                  <a:effectLst/>
                  <a:latin typeface="Arial" charset="0"/>
                  <a:ea typeface="Arial" charset="0"/>
                  <a:cs typeface="Arial" charset="0"/>
                </a:endParaRPr>
              </a:p>
            </p:txBody>
          </p:sp>
        </mc:Choice>
        <mc:Fallback xmlns="">
          <p:sp>
            <p:nvSpPr>
              <p:cNvPr id="78" name="Rectangle 77"/>
              <p:cNvSpPr>
                <a:spLocks noRot="1" noChangeAspect="1" noMove="1" noResize="1" noEditPoints="1" noAdjustHandles="1" noChangeArrowheads="1" noChangeShapeType="1" noTextEdit="1"/>
              </p:cNvSpPr>
              <p:nvPr/>
            </p:nvSpPr>
            <p:spPr>
              <a:xfrm>
                <a:off x="6895296" y="4748900"/>
                <a:ext cx="1810745" cy="738664"/>
              </a:xfrm>
              <a:prstGeom prst="rect">
                <a:avLst/>
              </a:prstGeom>
              <a:blipFill>
                <a:blip r:embed="rId8"/>
                <a:stretch>
                  <a:fillRect l="-1010" t="-1653" b="-8264"/>
                </a:stretch>
              </a:blipFill>
            </p:spPr>
            <p:txBody>
              <a:bodyPr/>
              <a:lstStyle/>
              <a:p>
                <a:r>
                  <a:rPr lang="en-US">
                    <a:noFill/>
                  </a:rPr>
                  <a:t> </a:t>
                </a:r>
              </a:p>
            </p:txBody>
          </p:sp>
        </mc:Fallback>
      </mc:AlternateContent>
      <p:sp>
        <p:nvSpPr>
          <p:cNvPr id="3" name="Footer Placeholder 3">
            <a:extLst>
              <a:ext uri="{FF2B5EF4-FFF2-40B4-BE49-F238E27FC236}">
                <a16:creationId xmlns:a16="http://schemas.microsoft.com/office/drawing/2014/main" id="{17EBCE98-46BB-E52B-C0DB-38E036431895}"/>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653614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Constraint-Driven Placement</a:t>
            </a:r>
          </a:p>
        </p:txBody>
      </p:sp>
      <p:sp>
        <p:nvSpPr>
          <p:cNvPr id="6" name="Content Placeholder 5"/>
          <p:cNvSpPr>
            <a:spLocks noGrp="1"/>
          </p:cNvSpPr>
          <p:nvPr>
            <p:ph idx="1"/>
          </p:nvPr>
        </p:nvSpPr>
        <p:spPr>
          <a:xfrm>
            <a:off x="76200" y="629309"/>
            <a:ext cx="8931275" cy="5919129"/>
          </a:xfrm>
        </p:spPr>
        <p:txBody>
          <a:bodyPr>
            <a:normAutofit/>
          </a:bodyPr>
          <a:lstStyle/>
          <a:p>
            <a:pPr marL="50800" indent="0">
              <a:buNone/>
            </a:pPr>
            <a:r>
              <a:rPr lang="en-US" sz="2400" dirty="0"/>
              <a:t>Global placement animation with local </a:t>
            </a:r>
            <a:r>
              <a:rPr lang="en-US" sz="2400" dirty="0" err="1"/>
              <a:t>Lagrangian</a:t>
            </a:r>
            <a:r>
              <a:rPr lang="en-US" sz="2400" dirty="0"/>
              <a:t> multiplier</a:t>
            </a:r>
          </a:p>
        </p:txBody>
      </p:sp>
      <p:sp>
        <p:nvSpPr>
          <p:cNvPr id="8" name="Rectangle 7"/>
          <p:cNvSpPr/>
          <p:nvPr/>
        </p:nvSpPr>
        <p:spPr>
          <a:xfrm>
            <a:off x="0" y="5105400"/>
            <a:ext cx="9144000" cy="553998"/>
          </a:xfrm>
          <a:prstGeom prst="rect">
            <a:avLst/>
          </a:prstGeom>
        </p:spPr>
        <p:txBody>
          <a:bodyPr wrap="square">
            <a:spAutoFit/>
          </a:bodyPr>
          <a:lstStyle/>
          <a:p>
            <a:pPr algn="ctr"/>
            <a:r>
              <a:rPr lang="en-US" sz="1600" b="1" dirty="0">
                <a:latin typeface="Arial"/>
                <a:cs typeface="Arial"/>
              </a:rPr>
              <a:t>NEWBLUE1</a:t>
            </a:r>
            <a:r>
              <a:rPr lang="en-US" sz="1600" dirty="0">
                <a:latin typeface="Arial"/>
                <a:cs typeface="Arial"/>
              </a:rPr>
              <a:t>, [RePlAce with local </a:t>
            </a:r>
            <a:r>
              <a:rPr lang="en-US" sz="1600" dirty="0" err="1">
                <a:latin typeface="Arial"/>
                <a:cs typeface="Arial"/>
              </a:rPr>
              <a:t>Lagrangian</a:t>
            </a:r>
            <a:r>
              <a:rPr lang="en-US" sz="1600" dirty="0">
                <a:latin typeface="Arial"/>
                <a:cs typeface="Arial"/>
              </a:rPr>
              <a:t> multiplier, i.e., constraint-driven placement]</a:t>
            </a:r>
          </a:p>
          <a:p>
            <a:pPr algn="ctr"/>
            <a:r>
              <a:rPr lang="en-US" sz="1400" dirty="0">
                <a:latin typeface="Arial"/>
                <a:cs typeface="Arial"/>
              </a:rPr>
              <a:t>HPWL = 5.60E+7, #</a:t>
            </a:r>
            <a:r>
              <a:rPr lang="en-US" sz="1400" dirty="0" err="1">
                <a:latin typeface="Arial"/>
                <a:cs typeface="Arial"/>
              </a:rPr>
              <a:t>Iter</a:t>
            </a:r>
            <a:r>
              <a:rPr lang="en-US" sz="1400" dirty="0">
                <a:latin typeface="Arial"/>
                <a:cs typeface="Arial"/>
              </a:rPr>
              <a:t> = 762 (623+139), runtime = 9.9 min, target density = 100% </a:t>
            </a:r>
            <a:endParaRPr lang="en-US" sz="1050" dirty="0">
              <a:latin typeface="Arial"/>
              <a:cs typeface="Arial"/>
            </a:endParaRPr>
          </a:p>
        </p:txBody>
      </p:sp>
      <p:sp>
        <p:nvSpPr>
          <p:cNvPr id="9" name="Rectangle 8"/>
          <p:cNvSpPr/>
          <p:nvPr/>
        </p:nvSpPr>
        <p:spPr>
          <a:xfrm>
            <a:off x="319596" y="5951559"/>
            <a:ext cx="7833621" cy="523220"/>
          </a:xfrm>
          <a:prstGeom prst="rect">
            <a:avLst/>
          </a:prstGeom>
        </p:spPr>
        <p:txBody>
          <a:bodyPr wrap="square">
            <a:spAutoFit/>
          </a:bodyPr>
          <a:lstStyle/>
          <a:p>
            <a:r>
              <a:rPr lang="en-US" dirty="0">
                <a:solidFill>
                  <a:schemeClr val="bg1">
                    <a:lumMod val="50000"/>
                  </a:schemeClr>
                </a:solidFill>
              </a:rPr>
              <a:t>Comparison: </a:t>
            </a:r>
            <a:r>
              <a:rPr lang="en-US" sz="1400" dirty="0" err="1">
                <a:solidFill>
                  <a:schemeClr val="bg1">
                    <a:lumMod val="50000"/>
                  </a:schemeClr>
                </a:solidFill>
                <a:latin typeface="Arial"/>
                <a:cs typeface="Arial"/>
              </a:rPr>
              <a:t>ePlace</a:t>
            </a:r>
            <a:r>
              <a:rPr lang="en-US" sz="1400" dirty="0">
                <a:solidFill>
                  <a:schemeClr val="bg1">
                    <a:lumMod val="50000"/>
                  </a:schemeClr>
                </a:solidFill>
                <a:latin typeface="Arial"/>
                <a:cs typeface="Arial"/>
              </a:rPr>
              <a:t> 2.0 with local </a:t>
            </a:r>
            <a:r>
              <a:rPr lang="en-US" sz="1400" dirty="0" err="1">
                <a:solidFill>
                  <a:schemeClr val="bg1">
                    <a:lumMod val="50000"/>
                  </a:schemeClr>
                </a:solidFill>
                <a:latin typeface="Arial"/>
                <a:cs typeface="Arial"/>
              </a:rPr>
              <a:t>Lagrangian</a:t>
            </a:r>
            <a:r>
              <a:rPr lang="en-US" sz="1400" dirty="0">
                <a:solidFill>
                  <a:schemeClr val="bg1">
                    <a:lumMod val="50000"/>
                  </a:schemeClr>
                </a:solidFill>
                <a:latin typeface="Arial"/>
                <a:cs typeface="Arial"/>
              </a:rPr>
              <a:t> multiplier</a:t>
            </a:r>
          </a:p>
          <a:p>
            <a:r>
              <a:rPr lang="en-US" sz="1400" dirty="0">
                <a:solidFill>
                  <a:schemeClr val="bg1">
                    <a:lumMod val="50000"/>
                  </a:schemeClr>
                </a:solidFill>
                <a:latin typeface="Arial"/>
                <a:cs typeface="Arial"/>
              </a:rPr>
              <a:t>HPWL = 5.71E+7, #</a:t>
            </a:r>
            <a:r>
              <a:rPr lang="en-US" sz="1400" dirty="0" err="1">
                <a:solidFill>
                  <a:schemeClr val="bg1">
                    <a:lumMod val="50000"/>
                  </a:schemeClr>
                </a:solidFill>
                <a:latin typeface="Arial"/>
                <a:cs typeface="Arial"/>
              </a:rPr>
              <a:t>Iter</a:t>
            </a:r>
            <a:r>
              <a:rPr lang="en-US" sz="1400" dirty="0">
                <a:solidFill>
                  <a:schemeClr val="bg1">
                    <a:lumMod val="50000"/>
                  </a:schemeClr>
                </a:solidFill>
                <a:latin typeface="Arial"/>
                <a:cs typeface="Arial"/>
              </a:rPr>
              <a:t> = 1078 (609 + 469), runtime = 42 min, target density = 100%</a:t>
            </a:r>
          </a:p>
        </p:txBody>
      </p:sp>
      <p:sp>
        <p:nvSpPr>
          <p:cNvPr id="3" name="Footer Placeholder 3">
            <a:extLst>
              <a:ext uri="{FF2B5EF4-FFF2-40B4-BE49-F238E27FC236}">
                <a16:creationId xmlns:a16="http://schemas.microsoft.com/office/drawing/2014/main" id="{D3FB2DFA-3E5F-1C5E-FFBA-F6F528263C9C}"/>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pic>
        <p:nvPicPr>
          <p:cNvPr id="5" name="image21">
            <a:hlinkClick r:id="" action="ppaction://media"/>
            <a:extLst>
              <a:ext uri="{FF2B5EF4-FFF2-40B4-BE49-F238E27FC236}">
                <a16:creationId xmlns:a16="http://schemas.microsoft.com/office/drawing/2014/main" id="{CABD91BE-A4EA-3524-9363-1F186C6CB3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83404" y="1118820"/>
            <a:ext cx="5614434" cy="3986580"/>
          </a:xfrm>
          <a:prstGeom prst="rect">
            <a:avLst/>
          </a:prstGeom>
        </p:spPr>
      </p:pic>
    </p:spTree>
    <p:extLst>
      <p:ext uri="{BB962C8B-B14F-4D97-AF65-F5344CB8AC3E}">
        <p14:creationId xmlns:p14="http://schemas.microsoft.com/office/powerpoint/2010/main" val="6657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RePlAce:  Dynamic Step Size</a:t>
            </a:r>
          </a:p>
        </p:txBody>
      </p:sp>
      <p:sp>
        <p:nvSpPr>
          <p:cNvPr id="3" name="Content Placeholder 2"/>
          <p:cNvSpPr>
            <a:spLocks noGrp="1"/>
          </p:cNvSpPr>
          <p:nvPr>
            <p:ph idx="1"/>
          </p:nvPr>
        </p:nvSpPr>
        <p:spPr/>
        <p:txBody>
          <a:bodyPr>
            <a:normAutofit/>
          </a:bodyPr>
          <a:lstStyle/>
          <a:p>
            <a:r>
              <a:rPr lang="en-US" sz="2000" dirty="0"/>
              <a:t>General Idea of Dynamic Step Size</a:t>
            </a:r>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67" name="TextBox 66"/>
          <p:cNvSpPr txBox="1"/>
          <p:nvPr/>
        </p:nvSpPr>
        <p:spPr>
          <a:xfrm>
            <a:off x="304800" y="5029200"/>
            <a:ext cx="2780695" cy="400110"/>
          </a:xfrm>
          <a:prstGeom prst="rect">
            <a:avLst/>
          </a:prstGeom>
          <a:noFill/>
        </p:spPr>
        <p:txBody>
          <a:bodyPr wrap="square" rtlCol="0">
            <a:spAutoFit/>
          </a:bodyPr>
          <a:lstStyle/>
          <a:p>
            <a:pPr algn="ctr"/>
            <a:r>
              <a:rPr lang="en-US" sz="2000" dirty="0">
                <a:latin typeface="Times New Roman"/>
                <a:cs typeface="Times New Roman"/>
              </a:rPr>
              <a:t>(a)</a:t>
            </a:r>
          </a:p>
        </p:txBody>
      </p:sp>
      <p:sp>
        <p:nvSpPr>
          <p:cNvPr id="68" name="TextBox 67"/>
          <p:cNvSpPr txBox="1"/>
          <p:nvPr/>
        </p:nvSpPr>
        <p:spPr>
          <a:xfrm>
            <a:off x="3218817" y="5029200"/>
            <a:ext cx="2780695" cy="400110"/>
          </a:xfrm>
          <a:prstGeom prst="rect">
            <a:avLst/>
          </a:prstGeom>
          <a:noFill/>
        </p:spPr>
        <p:txBody>
          <a:bodyPr wrap="square" rtlCol="0">
            <a:spAutoFit/>
          </a:bodyPr>
          <a:lstStyle/>
          <a:p>
            <a:pPr algn="ctr"/>
            <a:r>
              <a:rPr lang="en-US" sz="2000" dirty="0">
                <a:latin typeface="Times New Roman"/>
                <a:cs typeface="Times New Roman"/>
              </a:rPr>
              <a:t>(b)</a:t>
            </a:r>
          </a:p>
        </p:txBody>
      </p:sp>
      <p:sp>
        <p:nvSpPr>
          <p:cNvPr id="69" name="TextBox 68"/>
          <p:cNvSpPr txBox="1"/>
          <p:nvPr/>
        </p:nvSpPr>
        <p:spPr>
          <a:xfrm>
            <a:off x="6132834" y="5029200"/>
            <a:ext cx="2780695" cy="400110"/>
          </a:xfrm>
          <a:prstGeom prst="rect">
            <a:avLst/>
          </a:prstGeom>
          <a:noFill/>
        </p:spPr>
        <p:txBody>
          <a:bodyPr wrap="square" rtlCol="0">
            <a:spAutoFit/>
          </a:bodyPr>
          <a:lstStyle/>
          <a:p>
            <a:pPr algn="ctr"/>
            <a:r>
              <a:rPr lang="en-US" sz="2000" dirty="0">
                <a:latin typeface="Times New Roman"/>
                <a:cs typeface="Times New Roman"/>
              </a:rPr>
              <a:t>(c)</a:t>
            </a:r>
          </a:p>
        </p:txBody>
      </p:sp>
      <p:pic>
        <p:nvPicPr>
          <p:cNvPr id="4" name="Picture 3"/>
          <p:cNvPicPr>
            <a:picLocks noChangeAspect="1"/>
          </p:cNvPicPr>
          <p:nvPr/>
        </p:nvPicPr>
        <p:blipFill>
          <a:blip r:embed="rId2"/>
          <a:stretch>
            <a:fillRect/>
          </a:stretch>
        </p:blipFill>
        <p:spPr>
          <a:xfrm>
            <a:off x="76200" y="1676400"/>
            <a:ext cx="8915400" cy="3379573"/>
          </a:xfrm>
          <a:prstGeom prst="rect">
            <a:avLst/>
          </a:prstGeom>
        </p:spPr>
      </p:pic>
      <p:sp>
        <p:nvSpPr>
          <p:cNvPr id="5" name="Footer Placeholder 3">
            <a:extLst>
              <a:ext uri="{FF2B5EF4-FFF2-40B4-BE49-F238E27FC236}">
                <a16:creationId xmlns:a16="http://schemas.microsoft.com/office/drawing/2014/main" id="{22FC6A3C-BBD0-68BA-08F1-074F1F1856DC}"/>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3709646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RePlAce:  Improved Dynamic Step Size</a:t>
            </a:r>
          </a:p>
        </p:txBody>
      </p:sp>
      <p:sp>
        <p:nvSpPr>
          <p:cNvPr id="3" name="Content Placeholder 2"/>
          <p:cNvSpPr>
            <a:spLocks noGrp="1"/>
          </p:cNvSpPr>
          <p:nvPr>
            <p:ph idx="1"/>
          </p:nvPr>
        </p:nvSpPr>
        <p:spPr/>
        <p:txBody>
          <a:bodyPr>
            <a:normAutofit/>
          </a:bodyPr>
          <a:lstStyle/>
          <a:p>
            <a:pPr marL="109538" lvl="1" indent="0">
              <a:buNone/>
            </a:pPr>
            <a:r>
              <a:rPr lang="en-US" sz="2000" dirty="0"/>
              <a:t>Methodology to capture “transition points” on HPWL curve.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5200" y="1941755"/>
            <a:ext cx="5486400" cy="4076207"/>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369762"/>
            <a:ext cx="4315612" cy="3733800"/>
          </a:xfrm>
          <a:prstGeom prst="rect">
            <a:avLst/>
          </a:prstGeom>
        </p:spPr>
      </p:pic>
      <p:sp>
        <p:nvSpPr>
          <p:cNvPr id="4" name="Rectangle 3"/>
          <p:cNvSpPr/>
          <p:nvPr/>
        </p:nvSpPr>
        <p:spPr>
          <a:xfrm>
            <a:off x="143933" y="5126898"/>
            <a:ext cx="3285067" cy="738664"/>
          </a:xfrm>
          <a:prstGeom prst="rect">
            <a:avLst/>
          </a:prstGeom>
        </p:spPr>
        <p:txBody>
          <a:bodyPr wrap="square">
            <a:spAutoFit/>
          </a:bodyPr>
          <a:lstStyle/>
          <a:p>
            <a:r>
              <a:rPr lang="en-US" sz="1400" dirty="0">
                <a:latin typeface="Arial" charset="0"/>
                <a:ea typeface="Arial" charset="0"/>
                <a:cs typeface="Arial" charset="0"/>
              </a:rPr>
              <a:t>▲ HPWL curve of ADAPTEC1 (MMS) from the trial placement procedure and the estimated transition points (TPs)</a:t>
            </a:r>
            <a:endParaRPr lang="en-US" sz="1400" dirty="0">
              <a:effectLst/>
              <a:latin typeface="Arial" charset="0"/>
              <a:ea typeface="Arial" charset="0"/>
              <a:cs typeface="Arial" charset="0"/>
            </a:endParaRPr>
          </a:p>
        </p:txBody>
      </p:sp>
      <p:sp>
        <p:nvSpPr>
          <p:cNvPr id="7" name="Rectangle 6"/>
          <p:cNvSpPr/>
          <p:nvPr/>
        </p:nvSpPr>
        <p:spPr>
          <a:xfrm>
            <a:off x="3483166" y="6053234"/>
            <a:ext cx="5486400" cy="738664"/>
          </a:xfrm>
          <a:prstGeom prst="rect">
            <a:avLst/>
          </a:prstGeom>
        </p:spPr>
        <p:txBody>
          <a:bodyPr wrap="square">
            <a:spAutoFit/>
          </a:bodyPr>
          <a:lstStyle/>
          <a:p>
            <a:r>
              <a:rPr lang="en-US" sz="1400" dirty="0">
                <a:latin typeface="Arial" charset="0"/>
                <a:ea typeface="Arial" charset="0"/>
                <a:cs typeface="Arial" charset="0"/>
              </a:rPr>
              <a:t>▲ Flowchart of trial placement procedure. The red rectangle indicates nonlinear optimization using </a:t>
            </a:r>
            <a:r>
              <a:rPr lang="en-US" sz="1400" dirty="0" err="1">
                <a:latin typeface="Arial" charset="0"/>
                <a:ea typeface="Arial" charset="0"/>
                <a:cs typeface="Arial" charset="0"/>
              </a:rPr>
              <a:t>Nesterov’s</a:t>
            </a:r>
            <a:r>
              <a:rPr lang="en-US" sz="1400" dirty="0">
                <a:latin typeface="Arial" charset="0"/>
                <a:ea typeface="Arial" charset="0"/>
                <a:cs typeface="Arial" charset="0"/>
              </a:rPr>
              <a:t> method. The actual placement procedure follows this </a:t>
            </a:r>
            <a:r>
              <a:rPr lang="en-US" sz="1400" dirty="0" err="1">
                <a:latin typeface="Arial" charset="0"/>
                <a:ea typeface="Arial" charset="0"/>
                <a:cs typeface="Arial" charset="0"/>
              </a:rPr>
              <a:t>tGP</a:t>
            </a:r>
            <a:r>
              <a:rPr lang="en-US" sz="1400" dirty="0">
                <a:latin typeface="Arial" charset="0"/>
                <a:ea typeface="Arial" charset="0"/>
                <a:cs typeface="Arial" charset="0"/>
              </a:rPr>
              <a:t> procedure.</a:t>
            </a:r>
          </a:p>
        </p:txBody>
      </p:sp>
      <p:sp>
        <p:nvSpPr>
          <p:cNvPr id="6" name="Footer Placeholder 3">
            <a:extLst>
              <a:ext uri="{FF2B5EF4-FFF2-40B4-BE49-F238E27FC236}">
                <a16:creationId xmlns:a16="http://schemas.microsoft.com/office/drawing/2014/main" id="{BBA2E74B-6257-52DD-31E2-54DAB9B3862D}"/>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1603966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Improved Dynamic Step Size</a:t>
            </a:r>
          </a:p>
        </p:txBody>
      </p:sp>
      <p:sp>
        <p:nvSpPr>
          <p:cNvPr id="4" name="Content Placeholder 3"/>
          <p:cNvSpPr>
            <a:spLocks noGrp="1"/>
          </p:cNvSpPr>
          <p:nvPr>
            <p:ph idx="1"/>
          </p:nvPr>
        </p:nvSpPr>
        <p:spPr>
          <a:xfrm>
            <a:off x="0" y="629309"/>
            <a:ext cx="8931275" cy="5746750"/>
          </a:xfrm>
        </p:spPr>
        <p:txBody>
          <a:bodyPr>
            <a:normAutofit/>
          </a:bodyPr>
          <a:lstStyle/>
          <a:p>
            <a:pPr marL="285750" indent="-234950"/>
            <a:r>
              <a:rPr lang="en-US" sz="2400" dirty="0"/>
              <a:t>Solution quality in terms of the final HPWL</a:t>
            </a:r>
          </a:p>
          <a:p>
            <a:pPr marL="517525" lvl="1" indent="-231775"/>
            <a:r>
              <a:rPr lang="en-US" sz="2000" dirty="0" err="1"/>
              <a:t>ePlace</a:t>
            </a:r>
            <a:r>
              <a:rPr lang="en-US" sz="2000" dirty="0"/>
              <a:t> vs. RePlAce-ds (ADAPTEC1)</a:t>
            </a:r>
          </a:p>
          <a:p>
            <a:pPr marL="738188" lvl="2" indent="-220663"/>
            <a:r>
              <a:rPr lang="en-US" sz="1600" dirty="0"/>
              <a:t>RePlAce-ds achieves a dominating runtime and solution quality (red square)</a:t>
            </a:r>
          </a:p>
          <a:p>
            <a:pPr marL="738188" lvl="2" indent="-220663"/>
            <a:r>
              <a:rPr lang="en-US" sz="1600" dirty="0"/>
              <a:t>Below [0.95, 1.003], e.g., [0.95, 1.002], [0.95, 1.001], etc., runs did not converge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4603" y="2209800"/>
            <a:ext cx="6134795" cy="4419600"/>
          </a:xfrm>
          <a:prstGeom prst="rect">
            <a:avLst/>
          </a:prstGeom>
        </p:spPr>
      </p:pic>
      <p:sp>
        <p:nvSpPr>
          <p:cNvPr id="3" name="Footer Placeholder 3">
            <a:extLst>
              <a:ext uri="{FF2B5EF4-FFF2-40B4-BE49-F238E27FC236}">
                <a16:creationId xmlns:a16="http://schemas.microsoft.com/office/drawing/2014/main" id="{81DDEAEF-9837-7058-D818-F5530DEE4BE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3873349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20000"/>
              </a:lnSpc>
              <a:spcBef>
                <a:spcPts val="0"/>
              </a:spcBef>
            </a:pPr>
            <a:r>
              <a:rPr lang="en-US" dirty="0">
                <a:solidFill>
                  <a:srgbClr val="FF0000"/>
                </a:solidFill>
              </a:rPr>
              <a:t>Simple but effective routability optimization</a:t>
            </a:r>
          </a:p>
          <a:p>
            <a:pPr lvl="1">
              <a:lnSpc>
                <a:spcPct val="120000"/>
              </a:lnSpc>
              <a:spcBef>
                <a:spcPts val="0"/>
              </a:spcBef>
            </a:pPr>
            <a:r>
              <a:rPr lang="en-US" dirty="0"/>
              <a:t>A layer-aware cell inflation technique</a:t>
            </a:r>
          </a:p>
          <a:p>
            <a:pPr lvl="1">
              <a:lnSpc>
                <a:spcPct val="120000"/>
              </a:lnSpc>
              <a:spcBef>
                <a:spcPts val="0"/>
              </a:spcBef>
            </a:pPr>
            <a:r>
              <a:rPr lang="en-US" dirty="0"/>
              <a:t>Integrate the official global router NCTU-GR [17] of the DAC-2012 [18] and ICCAD-2012 [19] benchmark suites for congestion estimation. </a:t>
            </a:r>
          </a:p>
          <a:p>
            <a:pPr lvl="1">
              <a:lnSpc>
                <a:spcPct val="120000"/>
              </a:lnSpc>
              <a:spcBef>
                <a:spcPts val="0"/>
              </a:spcBef>
            </a:pPr>
            <a:r>
              <a:rPr lang="en-US" dirty="0"/>
              <a:t>Superlinear cell inflation technique to mitigate global routing congestion during global placement. </a:t>
            </a:r>
          </a:p>
          <a:p>
            <a:pPr lvl="1">
              <a:lnSpc>
                <a:spcPct val="120000"/>
              </a:lnSpc>
              <a:spcBef>
                <a:spcPts val="0"/>
              </a:spcBef>
            </a:pPr>
            <a:r>
              <a:rPr lang="en-US" dirty="0"/>
              <a:t>We further include a post-placement optimization by [20]</a:t>
            </a:r>
          </a:p>
          <a:p>
            <a:pPr lvl="2">
              <a:lnSpc>
                <a:spcPct val="120000"/>
              </a:lnSpc>
              <a:spcBef>
                <a:spcPts val="0"/>
              </a:spcBef>
            </a:pPr>
            <a:r>
              <a:rPr lang="en-US" dirty="0"/>
              <a:t>Following the strategy of recent leading works [21] [22]</a:t>
            </a:r>
          </a:p>
          <a:p>
            <a:pPr>
              <a:lnSpc>
                <a:spcPct val="120000"/>
              </a:lnSpc>
              <a:spcBef>
                <a:spcPts val="0"/>
              </a:spcBef>
            </a:pPr>
            <a:endParaRPr lang="en-US" dirty="0"/>
          </a:p>
        </p:txBody>
      </p:sp>
      <p:sp>
        <p:nvSpPr>
          <p:cNvPr id="3" name="Title 2"/>
          <p:cNvSpPr>
            <a:spLocks noGrp="1"/>
          </p:cNvSpPr>
          <p:nvPr>
            <p:ph type="title"/>
          </p:nvPr>
        </p:nvSpPr>
        <p:spPr/>
        <p:txBody>
          <a:bodyPr/>
          <a:lstStyle/>
          <a:p>
            <a:r>
              <a:rPr lang="en-US" dirty="0"/>
              <a:t>RePlAce:  Routability-Driven Placement</a:t>
            </a:r>
          </a:p>
        </p:txBody>
      </p:sp>
      <p:sp>
        <p:nvSpPr>
          <p:cNvPr id="7" name="TextBox 6"/>
          <p:cNvSpPr txBox="1"/>
          <p:nvPr/>
        </p:nvSpPr>
        <p:spPr>
          <a:xfrm>
            <a:off x="0" y="4917222"/>
            <a:ext cx="8763000" cy="1631216"/>
          </a:xfrm>
          <a:prstGeom prst="rect">
            <a:avLst/>
          </a:prstGeom>
          <a:noFill/>
        </p:spPr>
        <p:style>
          <a:lnRef idx="0">
            <a:scrgbClr r="0" g="0" b="0"/>
          </a:lnRef>
          <a:fillRef idx="0">
            <a:scrgbClr r="0" g="0" b="0"/>
          </a:fillRef>
          <a:effectRef idx="0">
            <a:scrgbClr r="0" g="0" b="0"/>
          </a:effectRef>
          <a:fontRef idx="minor">
            <a:schemeClr val="tx1"/>
          </a:fontRef>
        </p:style>
        <p:txBody>
          <a:bodyPr wrap="square" rtlCol="0">
            <a:spAutoFit/>
          </a:bodyPr>
          <a:lstStyle/>
          <a:p>
            <a:r>
              <a:rPr lang="en-US" sz="1000" dirty="0">
                <a:latin typeface="Arial" charset="0"/>
                <a:ea typeface="Arial" charset="0"/>
                <a:cs typeface="Arial" charset="0"/>
              </a:rPr>
              <a:t>[17] NCTU-GR, </a:t>
            </a:r>
            <a:r>
              <a:rPr lang="en-US" sz="1000" dirty="0">
                <a:latin typeface="Arial" charset="0"/>
                <a:ea typeface="Arial" charset="0"/>
                <a:cs typeface="Arial" charset="0"/>
                <a:hlinkClick r:id="rId2" invalidUrl="http://people.cs.nctu.edu.tw/˜whliu/NCTU-GR. htm"/>
              </a:rPr>
              <a:t>http://people.cs.nctu.edu.tw/˜whliu/NCTU-GR.htm</a:t>
            </a:r>
            <a:endParaRPr lang="en-US" sz="1000" dirty="0">
              <a:latin typeface="Arial" charset="0"/>
              <a:ea typeface="Arial" charset="0"/>
              <a:cs typeface="Arial" charset="0"/>
            </a:endParaRPr>
          </a:p>
          <a:p>
            <a:r>
              <a:rPr lang="en-US" sz="1000" dirty="0">
                <a:latin typeface="Arial" charset="0"/>
                <a:ea typeface="Arial" charset="0"/>
                <a:cs typeface="Arial" charset="0"/>
              </a:rPr>
              <a:t>[18] N. Viswanathan, C. J. Alpert, C. N. Sze, Z. Li and Y. Wei, “The DAC 2012 Routability-driven Placement Contest and Benchmark Suite”, </a:t>
            </a:r>
            <a:r>
              <a:rPr lang="en-US" sz="1000" i="1" dirty="0">
                <a:latin typeface="Arial" charset="0"/>
                <a:ea typeface="Arial" charset="0"/>
                <a:cs typeface="Arial" charset="0"/>
              </a:rPr>
              <a:t>Proc. DAC</a:t>
            </a:r>
            <a:r>
              <a:rPr lang="en-US" sz="1000" dirty="0">
                <a:latin typeface="Arial" charset="0"/>
                <a:ea typeface="Arial" charset="0"/>
                <a:cs typeface="Arial" charset="0"/>
              </a:rPr>
              <a:t>, 2012, pp. 774-782.</a:t>
            </a:r>
          </a:p>
          <a:p>
            <a:r>
              <a:rPr lang="en-US" sz="1000" dirty="0">
                <a:latin typeface="Arial" charset="0"/>
                <a:ea typeface="Arial" charset="0"/>
                <a:cs typeface="Arial" charset="0"/>
              </a:rPr>
              <a:t>[19] N. Viswanathan, C. J. Alpert, C. N. Sze, Z. Li and Y. Wei, “ICCAD-2012 CAD Contest in Design Hierarchy Aware Routability-Driven Placement and Benchmark Suite”, </a:t>
            </a:r>
            <a:r>
              <a:rPr lang="en-US" sz="1000" i="1" dirty="0">
                <a:latin typeface="Arial" charset="0"/>
                <a:ea typeface="Arial" charset="0"/>
                <a:cs typeface="Arial" charset="0"/>
              </a:rPr>
              <a:t>Proc. ICCAD</a:t>
            </a:r>
            <a:r>
              <a:rPr lang="en-US" sz="1000" dirty="0">
                <a:latin typeface="Arial" charset="0"/>
                <a:ea typeface="Arial" charset="0"/>
                <a:cs typeface="Arial" charset="0"/>
              </a:rPr>
              <a:t>, 2012, pp. 345-348.</a:t>
            </a:r>
          </a:p>
          <a:p>
            <a:r>
              <a:rPr lang="en-US" sz="1000" dirty="0">
                <a:latin typeface="Arial" charset="0"/>
                <a:ea typeface="Arial" charset="0"/>
                <a:cs typeface="Arial" charset="0"/>
              </a:rPr>
              <a:t>[20] W.-H. Liu, C.-K. </a:t>
            </a:r>
            <a:r>
              <a:rPr lang="en-US" sz="1000" dirty="0" err="1">
                <a:latin typeface="Arial" charset="0"/>
                <a:ea typeface="Arial" charset="0"/>
                <a:cs typeface="Arial" charset="0"/>
              </a:rPr>
              <a:t>Koh</a:t>
            </a:r>
            <a:r>
              <a:rPr lang="en-US" sz="1000" dirty="0">
                <a:latin typeface="Arial" charset="0"/>
                <a:ea typeface="Arial" charset="0"/>
                <a:cs typeface="Arial" charset="0"/>
              </a:rPr>
              <a:t> and Y.-L. Li, “Optimization of Placement Solutions for Routability”, </a:t>
            </a:r>
            <a:r>
              <a:rPr lang="en-US" sz="1000" i="1" dirty="0">
                <a:latin typeface="Arial" charset="0"/>
                <a:ea typeface="Arial" charset="0"/>
                <a:cs typeface="Arial" charset="0"/>
              </a:rPr>
              <a:t>Proc. DAC</a:t>
            </a:r>
            <a:r>
              <a:rPr lang="en-US" sz="1000" dirty="0">
                <a:latin typeface="Arial" charset="0"/>
                <a:ea typeface="Arial" charset="0"/>
                <a:cs typeface="Arial" charset="0"/>
              </a:rPr>
              <a:t>, 2013, pp. 1-9.</a:t>
            </a:r>
          </a:p>
          <a:p>
            <a:r>
              <a:rPr lang="en-US" sz="1000" dirty="0">
                <a:latin typeface="Arial" charset="0"/>
                <a:ea typeface="Arial" charset="0"/>
                <a:cs typeface="Arial" charset="0"/>
              </a:rPr>
              <a:t>[21] X. He, T. Huang, L. Xiao, H. Tian and E. F. Y. Young, “Ripple: A Robust and Effective Routability-Driven Placer”, </a:t>
            </a:r>
            <a:r>
              <a:rPr lang="en-US" sz="1000" i="1" dirty="0">
                <a:latin typeface="Arial" charset="0"/>
                <a:ea typeface="Arial" charset="0"/>
                <a:cs typeface="Arial" charset="0"/>
              </a:rPr>
              <a:t>IEEE Trans. on CAD </a:t>
            </a:r>
            <a:r>
              <a:rPr lang="en-US" sz="1000" dirty="0">
                <a:latin typeface="Arial" charset="0"/>
                <a:ea typeface="Arial" charset="0"/>
                <a:cs typeface="Arial" charset="0"/>
              </a:rPr>
              <a:t>32(10) (2013), pp. 1546-1556.</a:t>
            </a:r>
          </a:p>
          <a:p>
            <a:r>
              <a:rPr lang="en-US" sz="1000" dirty="0">
                <a:latin typeface="Arial" charset="0"/>
                <a:ea typeface="Arial" charset="0"/>
                <a:cs typeface="Arial" charset="0"/>
              </a:rPr>
              <a:t>[22] X. He, Y. Wang, Y. </a:t>
            </a:r>
            <a:r>
              <a:rPr lang="en-US" sz="1000" dirty="0" err="1">
                <a:latin typeface="Arial" charset="0"/>
                <a:ea typeface="Arial" charset="0"/>
                <a:cs typeface="Arial" charset="0"/>
              </a:rPr>
              <a:t>Guo</a:t>
            </a:r>
            <a:r>
              <a:rPr lang="en-US" sz="1000" dirty="0">
                <a:latin typeface="Arial" charset="0"/>
                <a:ea typeface="Arial" charset="0"/>
                <a:cs typeface="Arial" charset="0"/>
              </a:rPr>
              <a:t> and E. F. Y. Young, “Ripple 2.0: Improved Movement of Cells in Routability-Driven Placement”, </a:t>
            </a:r>
            <a:r>
              <a:rPr lang="en-US" sz="1000" i="1" dirty="0">
                <a:latin typeface="Arial" charset="0"/>
                <a:ea typeface="Arial" charset="0"/>
                <a:cs typeface="Arial" charset="0"/>
              </a:rPr>
              <a:t>ACM Trans. on DAES </a:t>
            </a:r>
            <a:r>
              <a:rPr lang="en-US" sz="1000" dirty="0">
                <a:latin typeface="Arial" charset="0"/>
                <a:ea typeface="Arial" charset="0"/>
                <a:cs typeface="Arial" charset="0"/>
              </a:rPr>
              <a:t>22(1) (2016), pp. 10:1-10:26.</a:t>
            </a:r>
          </a:p>
        </p:txBody>
      </p:sp>
      <p:sp>
        <p:nvSpPr>
          <p:cNvPr id="4" name="Footer Placeholder 3">
            <a:extLst>
              <a:ext uri="{FF2B5EF4-FFF2-40B4-BE49-F238E27FC236}">
                <a16:creationId xmlns:a16="http://schemas.microsoft.com/office/drawing/2014/main" id="{89B075F7-42B5-C638-6CD3-F6CAFA145416}"/>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3105930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14400" y="968596"/>
            <a:ext cx="7315200" cy="1088804"/>
          </a:xfrm>
          <a:prstGeom prst="rect">
            <a:avLst/>
          </a:prstGeom>
        </p:spPr>
      </p:pic>
      <p:sp>
        <p:nvSpPr>
          <p:cNvPr id="2" name="Title 1"/>
          <p:cNvSpPr>
            <a:spLocks noGrp="1"/>
          </p:cNvSpPr>
          <p:nvPr>
            <p:ph type="title"/>
          </p:nvPr>
        </p:nvSpPr>
        <p:spPr/>
        <p:txBody>
          <a:bodyPr/>
          <a:lstStyle/>
          <a:p>
            <a:r>
              <a:rPr lang="en-US" dirty="0"/>
              <a:t>RePlAce:  Routability-Driven Placement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685800"/>
                <a:ext cx="8839200" cy="6172200"/>
              </a:xfrm>
            </p:spPr>
            <p:txBody>
              <a:bodyPr>
                <a:normAutofit/>
              </a:bodyPr>
              <a:lstStyle/>
              <a:p>
                <a:r>
                  <a:rPr lang="en-US" sz="2400" dirty="0"/>
                  <a:t>Metal layer-aware superlinear cell inflation</a:t>
                </a:r>
              </a:p>
              <a:p>
                <a:endParaRPr lang="en-US" sz="2400" dirty="0"/>
              </a:p>
              <a:p>
                <a:endParaRPr lang="en-US" sz="2400" dirty="0"/>
              </a:p>
              <a:p>
                <a:pPr lvl="1"/>
                <a14:m>
                  <m:oMath xmlns:m="http://schemas.openxmlformats.org/officeDocument/2006/math">
                    <m:r>
                      <a:rPr lang="en-US" sz="2000" i="1" dirty="0" smtClean="0">
                        <a:latin typeface="Cambria Math" charset="0"/>
                      </a:rPr>
                      <m:t>𝑒</m:t>
                    </m:r>
                  </m:oMath>
                </a14:m>
                <a:r>
                  <a:rPr lang="en-US" sz="2000" dirty="0"/>
                  <a:t> = one of the four edges of a given global routing tile</a:t>
                </a:r>
              </a:p>
              <a:p>
                <a:pPr lvl="1"/>
                <a14:m>
                  <m:oMath xmlns:m="http://schemas.openxmlformats.org/officeDocument/2006/math">
                    <m:r>
                      <a:rPr lang="en-US" sz="2000" i="1" dirty="0" smtClean="0">
                        <a:latin typeface="Cambria Math" charset="0"/>
                      </a:rPr>
                      <m:t>𝑚𝑙</m:t>
                    </m:r>
                    <m:r>
                      <a:rPr lang="en-US" sz="2000" i="1" dirty="0" smtClean="0">
                        <a:latin typeface="Cambria Math" charset="0"/>
                      </a:rPr>
                      <m:t> </m:t>
                    </m:r>
                  </m:oMath>
                </a14:m>
                <a:r>
                  <a:rPr lang="en-US" sz="2000" dirty="0"/>
                  <a:t>= a specific metal layer</a:t>
                </a:r>
              </a:p>
              <a:p>
                <a:pPr lvl="1"/>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charset="0"/>
                          </a:rPr>
                          <m:t>𝛾</m:t>
                        </m:r>
                      </m:e>
                      <m:sub>
                        <m:r>
                          <a:rPr lang="en-US" sz="2000" i="1" dirty="0" smtClean="0">
                            <a:latin typeface="Cambria Math" charset="0"/>
                          </a:rPr>
                          <m:t>𝑠𝑢𝑝𝑒𝑟</m:t>
                        </m:r>
                      </m:sub>
                    </m:sSub>
                  </m:oMath>
                </a14:m>
                <a:r>
                  <a:rPr lang="en-US" sz="2000" dirty="0"/>
                  <a:t> = 2.33 (empirically determined)</a:t>
                </a:r>
              </a:p>
              <a:p>
                <a:pPr lvl="1"/>
                <a:endParaRPr lang="en-US" sz="2000" dirty="0"/>
              </a:p>
              <a:p>
                <a:pPr lvl="1"/>
                <a:endParaRPr lang="en-US" dirty="0"/>
              </a:p>
              <a:p>
                <a:pPr lvl="1"/>
                <a:endParaRPr lang="en-US" dirty="0"/>
              </a:p>
              <a:p>
                <a:pPr lvl="4"/>
                <a:endParaRPr lang="en-US" dirty="0"/>
              </a:p>
              <a:p>
                <a:pPr lvl="4"/>
                <a:endParaRPr lang="en-US" dirty="0"/>
              </a:p>
              <a:p>
                <a:pPr lvl="1"/>
                <a:r>
                  <a:rPr lang="en-US" sz="2000" dirty="0"/>
                  <a:t>Considers the total available whitespace</a:t>
                </a:r>
              </a:p>
              <a:p>
                <a:pPr lvl="2"/>
                <a:r>
                  <a:rPr lang="en-US" sz="1800" dirty="0"/>
                  <a:t>Starting from 90% die utilization,</a:t>
                </a:r>
              </a:p>
              <a:p>
                <a:pPr lvl="2"/>
                <a:r>
                  <a:rPr lang="en-US" sz="1800" dirty="0"/>
                  <a:t>We limit ‘the maximum cell-inflated area’ ≤ 10%</a:t>
                </a:r>
              </a:p>
              <a:p>
                <a:pPr lvl="2"/>
                <a:r>
                  <a:rPr lang="en-US" sz="1800" dirty="0"/>
                  <a:t>If exceed, then perform ‘inflation ratio adjustment’</a:t>
                </a:r>
              </a:p>
              <a:p>
                <a:pPr lvl="3"/>
                <a:r>
                  <a:rPr lang="en-US" sz="1600" dirty="0"/>
                  <a:t>Divides the inflation ratio for each tile by the inflation ratio of the least-congested tile that has a ratio greater than one</a:t>
                </a:r>
              </a:p>
              <a:p>
                <a:pPr lvl="3"/>
                <a:endParaRPr lang="en-US" dirty="0"/>
              </a:p>
              <a:p>
                <a:pPr lvl="1"/>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685800"/>
                <a:ext cx="8839200" cy="6172200"/>
              </a:xfrm>
              <a:blipFill>
                <a:blip r:embed="rId3"/>
                <a:stretch>
                  <a:fillRect l="-690" t="-692" r="-207"/>
                </a:stretch>
              </a:blipFill>
            </p:spPr>
            <p:txBody>
              <a:bodyPr/>
              <a:lstStyle/>
              <a:p>
                <a:r>
                  <a:rPr lang="en-US">
                    <a:noFill/>
                  </a:rPr>
                  <a:t> </a:t>
                </a:r>
              </a:p>
            </p:txBody>
          </p:sp>
        </mc:Fallback>
      </mc:AlternateContent>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800" y="2985687"/>
            <a:ext cx="2362200" cy="1440366"/>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4000" y="2743200"/>
            <a:ext cx="1570792" cy="173812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7239000" y="3030935"/>
                <a:ext cx="1878626" cy="1384995"/>
              </a:xfrm>
              <a:prstGeom prst="rect">
                <a:avLst/>
              </a:prstGeom>
            </p:spPr>
            <p:txBody>
              <a:bodyPr wrap="square">
                <a:spAutoFit/>
              </a:bodyPr>
              <a:lstStyle/>
              <a:p>
                <a:r>
                  <a:rPr lang="en-US" sz="1400">
                    <a:latin typeface="Arial" charset="0"/>
                    <a:ea typeface="Arial" charset="0"/>
                    <a:cs typeface="Arial" charset="0"/>
                  </a:rPr>
                  <a:t>Routing demand </a:t>
                </a:r>
                <a:r>
                  <a:rPr lang="en-US" sz="1400" dirty="0">
                    <a:latin typeface="Arial" charset="0"/>
                    <a:ea typeface="Arial" charset="0"/>
                    <a:cs typeface="Arial" charset="0"/>
                  </a:rPr>
                  <a:t>calculation: the upper-left tile has a horizontal routing demand of </a:t>
                </a:r>
                <a14:m>
                  <m:oMath xmlns:m="http://schemas.openxmlformats.org/officeDocument/2006/math">
                    <m:func>
                      <m:funcPr>
                        <m:ctrlPr>
                          <a:rPr lang="en-US" sz="1400" i="1" dirty="0" smtClean="0">
                            <a:latin typeface="Cambria Math" panose="02040503050406030204" pitchFamily="18" charset="0"/>
                            <a:ea typeface="Arial" charset="0"/>
                            <a:cs typeface="Arial" charset="0"/>
                          </a:rPr>
                        </m:ctrlPr>
                      </m:funcPr>
                      <m:fName>
                        <m:r>
                          <m:rPr>
                            <m:sty m:val="p"/>
                          </m:rPr>
                          <a:rPr lang="en-US" sz="1400" i="0" dirty="0" smtClean="0">
                            <a:latin typeface="Cambria Math" charset="0"/>
                            <a:ea typeface="Arial" charset="0"/>
                            <a:cs typeface="Arial" charset="0"/>
                          </a:rPr>
                          <m:t>max</m:t>
                        </m:r>
                      </m:fName>
                      <m:e>
                        <m:d>
                          <m:dPr>
                            <m:ctrlPr>
                              <a:rPr lang="en-US" sz="1400" i="1" dirty="0" smtClean="0">
                                <a:latin typeface="Cambria Math" panose="02040503050406030204" pitchFamily="18" charset="0"/>
                                <a:ea typeface="Arial" charset="0"/>
                                <a:cs typeface="Arial" charset="0"/>
                              </a:rPr>
                            </m:ctrlPr>
                          </m:dPr>
                          <m:e>
                            <m:r>
                              <a:rPr lang="en-US" sz="1400" i="1" dirty="0" smtClean="0">
                                <a:latin typeface="Cambria Math" charset="0"/>
                                <a:ea typeface="Arial" charset="0"/>
                                <a:cs typeface="Arial" charset="0"/>
                              </a:rPr>
                              <m:t>15,19</m:t>
                            </m:r>
                          </m:e>
                        </m:d>
                      </m:e>
                    </m:func>
                    <m:r>
                      <a:rPr lang="en-US" sz="1400" i="1" dirty="0">
                        <a:latin typeface="Cambria Math" charset="0"/>
                        <a:ea typeface="Arial" charset="0"/>
                        <a:cs typeface="Arial" charset="0"/>
                      </a:rPr>
                      <m:t> </m:t>
                    </m:r>
                  </m:oMath>
                </a14:m>
                <a:r>
                  <a:rPr lang="en-US" sz="1400" dirty="0">
                    <a:latin typeface="Arial" charset="0"/>
                    <a:ea typeface="Arial" charset="0"/>
                    <a:cs typeface="Arial" charset="0"/>
                  </a:rPr>
                  <a:t>= 19</a:t>
                </a:r>
                <a:endParaRPr lang="en-US" sz="1400" dirty="0">
                  <a:effectLst/>
                  <a:latin typeface="Arial" charset="0"/>
                  <a:ea typeface="Arial" charset="0"/>
                  <a:cs typeface="Arial"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7239000" y="3030935"/>
                <a:ext cx="1878626" cy="1384995"/>
              </a:xfrm>
              <a:prstGeom prst="rect">
                <a:avLst/>
              </a:prstGeom>
              <a:blipFill rotWithShape="0">
                <a:blip r:embed="rId6"/>
                <a:stretch>
                  <a:fillRect l="-974" t="-881" b="-23789"/>
                </a:stretch>
              </a:blipFill>
            </p:spPr>
            <p:txBody>
              <a:bodyPr/>
              <a:lstStyle/>
              <a:p>
                <a:r>
                  <a:rPr lang="en-US">
                    <a:noFill/>
                  </a:rPr>
                  <a:t> </a:t>
                </a:r>
              </a:p>
            </p:txBody>
          </p:sp>
        </mc:Fallback>
      </mc:AlternateContent>
      <p:sp>
        <p:nvSpPr>
          <p:cNvPr id="9" name="Rectangle 8"/>
          <p:cNvSpPr/>
          <p:nvPr/>
        </p:nvSpPr>
        <p:spPr>
          <a:xfrm rot="16200000">
            <a:off x="6955165" y="3011519"/>
            <a:ext cx="412292" cy="307777"/>
          </a:xfrm>
          <a:prstGeom prst="rect">
            <a:avLst/>
          </a:prstGeom>
        </p:spPr>
        <p:txBody>
          <a:bodyPr wrap="none">
            <a:spAutoFit/>
          </a:bodyPr>
          <a:lstStyle/>
          <a:p>
            <a:r>
              <a:rPr lang="en-US" sz="1400">
                <a:ea typeface="Arial" charset="0"/>
                <a:cs typeface="Arial" charset="0"/>
              </a:rPr>
              <a:t>▲</a:t>
            </a:r>
            <a:r>
              <a:rPr lang="en-US" sz="1400">
                <a:latin typeface="Arial" charset="0"/>
                <a:ea typeface="Arial" charset="0"/>
                <a:cs typeface="Arial" charset="0"/>
              </a:rPr>
              <a:t> </a:t>
            </a:r>
            <a:endParaRPr lang="en-US" sz="1400"/>
          </a:p>
        </p:txBody>
      </p:sp>
      <mc:AlternateContent xmlns:mc="http://schemas.openxmlformats.org/markup-compatibility/2006" xmlns:a14="http://schemas.microsoft.com/office/drawing/2010/main">
        <mc:Choice Requires="a14">
          <p:sp>
            <p:nvSpPr>
              <p:cNvPr id="10" name="Rectangle 9"/>
              <p:cNvSpPr/>
              <p:nvPr/>
            </p:nvSpPr>
            <p:spPr>
              <a:xfrm>
                <a:off x="2667000" y="3121094"/>
                <a:ext cx="2567320" cy="1169551"/>
              </a:xfrm>
              <a:prstGeom prst="rect">
                <a:avLst/>
              </a:prstGeom>
            </p:spPr>
            <p:txBody>
              <a:bodyPr wrap="square">
                <a:spAutoFit/>
              </a:bodyPr>
              <a:lstStyle/>
              <a:p>
                <a:r>
                  <a:rPr lang="en-US" sz="1400" dirty="0">
                    <a:latin typeface="Arial" charset="0"/>
                    <a:ea typeface="Arial" charset="0"/>
                    <a:cs typeface="Arial" charset="0"/>
                  </a:rPr>
                  <a:t>Blockage calculation. For the vertical edge on the right, </a:t>
                </a:r>
              </a:p>
              <a:p>
                <a14:m>
                  <m:oMath xmlns:m="http://schemas.openxmlformats.org/officeDocument/2006/math">
                    <m:r>
                      <a:rPr lang="en-US" sz="1400" i="1" dirty="0" smtClean="0">
                        <a:latin typeface="Cambria Math" charset="0"/>
                        <a:ea typeface="Arial" charset="0"/>
                        <a:cs typeface="Arial" charset="0"/>
                      </a:rPr>
                      <m:t>𝑏𝑙𝑘</m:t>
                    </m:r>
                    <m:r>
                      <a:rPr lang="en-US" sz="1400" i="1" dirty="0" smtClean="0">
                        <a:latin typeface="Cambria Math" charset="0"/>
                        <a:ea typeface="Arial" charset="0"/>
                        <a:cs typeface="Arial" charset="0"/>
                      </a:rPr>
                      <m:t> = </m:t>
                    </m:r>
                    <m:r>
                      <a:rPr lang="en-US" sz="1400" i="1" dirty="0" smtClean="0">
                        <a:latin typeface="Cambria Math" charset="0"/>
                        <a:ea typeface="Arial" charset="0"/>
                        <a:cs typeface="Arial" charset="0"/>
                      </a:rPr>
                      <m:t>𝑏𝑙𝑘</m:t>
                    </m:r>
                    <m:r>
                      <a:rPr lang="en-US" sz="1400" i="1" dirty="0" smtClean="0">
                        <a:latin typeface="Cambria Math" charset="0"/>
                        <a:ea typeface="Arial" charset="0"/>
                        <a:cs typeface="Arial" charset="0"/>
                      </a:rPr>
                      <m:t>1+</m:t>
                    </m:r>
                    <m:r>
                      <a:rPr lang="en-US" sz="1400" i="1" dirty="0" smtClean="0">
                        <a:latin typeface="Cambria Math" charset="0"/>
                        <a:ea typeface="Arial" charset="0"/>
                        <a:cs typeface="Arial" charset="0"/>
                      </a:rPr>
                      <m:t>𝑏𝑙𝑘</m:t>
                    </m:r>
                    <m:r>
                      <a:rPr lang="en-US" sz="1400" i="1" dirty="0" smtClean="0">
                        <a:latin typeface="Cambria Math" charset="0"/>
                        <a:ea typeface="Arial" charset="0"/>
                        <a:cs typeface="Arial" charset="0"/>
                      </a:rPr>
                      <m:t>2</m:t>
                    </m:r>
                  </m:oMath>
                </a14:m>
                <a:r>
                  <a:rPr lang="en-US" sz="1400" dirty="0">
                    <a:latin typeface="Arial" charset="0"/>
                    <a:ea typeface="Arial" charset="0"/>
                    <a:cs typeface="Arial" charset="0"/>
                  </a:rPr>
                  <a:t>. Note the union of blocked capacity for the upper two blockages.</a:t>
                </a:r>
                <a:endParaRPr lang="en-US" sz="1400" dirty="0">
                  <a:effectLst/>
                  <a:latin typeface="Arial" charset="0"/>
                  <a:ea typeface="Arial" charset="0"/>
                  <a:cs typeface="Arial"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667000" y="3121094"/>
                <a:ext cx="2567320" cy="1169551"/>
              </a:xfrm>
              <a:prstGeom prst="rect">
                <a:avLst/>
              </a:prstGeom>
              <a:blipFill rotWithShape="0">
                <a:blip r:embed="rId7"/>
                <a:stretch>
                  <a:fillRect l="-713" t="-1042" b="-4167"/>
                </a:stretch>
              </a:blipFill>
            </p:spPr>
            <p:txBody>
              <a:bodyPr/>
              <a:lstStyle/>
              <a:p>
                <a:r>
                  <a:rPr lang="en-US">
                    <a:noFill/>
                  </a:rPr>
                  <a:t> </a:t>
                </a:r>
              </a:p>
            </p:txBody>
          </p:sp>
        </mc:Fallback>
      </mc:AlternateContent>
      <p:sp>
        <p:nvSpPr>
          <p:cNvPr id="11" name="Rectangle 10"/>
          <p:cNvSpPr/>
          <p:nvPr/>
        </p:nvSpPr>
        <p:spPr>
          <a:xfrm rot="16200000">
            <a:off x="2386143" y="3100258"/>
            <a:ext cx="412292" cy="307777"/>
          </a:xfrm>
          <a:prstGeom prst="rect">
            <a:avLst/>
          </a:prstGeom>
        </p:spPr>
        <p:txBody>
          <a:bodyPr wrap="none">
            <a:spAutoFit/>
          </a:bodyPr>
          <a:lstStyle/>
          <a:p>
            <a:r>
              <a:rPr lang="en-US" sz="1400">
                <a:ea typeface="Arial" charset="0"/>
                <a:cs typeface="Arial" charset="0"/>
              </a:rPr>
              <a:t>▲</a:t>
            </a:r>
            <a:r>
              <a:rPr lang="en-US" sz="1400">
                <a:latin typeface="Arial" charset="0"/>
                <a:ea typeface="Arial" charset="0"/>
                <a:cs typeface="Arial" charset="0"/>
              </a:rPr>
              <a:t> </a:t>
            </a:r>
            <a:endParaRPr lang="en-US" sz="1400"/>
          </a:p>
        </p:txBody>
      </p:sp>
      <p:sp>
        <p:nvSpPr>
          <p:cNvPr id="5" name="Footer Placeholder 3">
            <a:extLst>
              <a:ext uri="{FF2B5EF4-FFF2-40B4-BE49-F238E27FC236}">
                <a16:creationId xmlns:a16="http://schemas.microsoft.com/office/drawing/2014/main" id="{D0ED7C27-87EF-49BC-E669-2BFD32A70B20}"/>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920673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Routability-Driven Placement</a:t>
            </a:r>
          </a:p>
        </p:txBody>
      </p:sp>
      <p:sp>
        <p:nvSpPr>
          <p:cNvPr id="3" name="Content Placeholder 2"/>
          <p:cNvSpPr>
            <a:spLocks noGrp="1"/>
          </p:cNvSpPr>
          <p:nvPr>
            <p:ph idx="1"/>
          </p:nvPr>
        </p:nvSpPr>
        <p:spPr>
          <a:xfrm>
            <a:off x="76200" y="629309"/>
            <a:ext cx="9067800" cy="5919129"/>
          </a:xfrm>
        </p:spPr>
        <p:txBody>
          <a:bodyPr>
            <a:normAutofit/>
          </a:bodyPr>
          <a:lstStyle/>
          <a:p>
            <a:pPr marL="285750" indent="-234950"/>
            <a:r>
              <a:rPr lang="en-US" sz="2400" dirty="0"/>
              <a:t>IEEE Trans. on CAD paper: </a:t>
            </a:r>
            <a:r>
              <a:rPr lang="en-US" sz="2400" dirty="0" err="1"/>
              <a:t>routability</a:t>
            </a:r>
            <a:r>
              <a:rPr lang="en-US" sz="2400" dirty="0"/>
              <a:t> optimization flow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34950"/>
            <a:r>
              <a:rPr lang="en-US" dirty="0"/>
              <a:t>Uses the detailed placer from </a:t>
            </a:r>
            <a:r>
              <a:rPr lang="en-US" i="1" dirty="0"/>
              <a:t>NTUplace3 </a:t>
            </a:r>
            <a:r>
              <a:rPr lang="en-US" dirty="0"/>
              <a:t>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04069" y="1219200"/>
            <a:ext cx="5695983" cy="4355335"/>
          </a:xfrm>
          <a:prstGeom prst="rect">
            <a:avLst/>
          </a:prstGeom>
        </p:spPr>
      </p:pic>
      <p:sp>
        <p:nvSpPr>
          <p:cNvPr id="5" name="TextBox 4"/>
          <p:cNvSpPr txBox="1"/>
          <p:nvPr/>
        </p:nvSpPr>
        <p:spPr>
          <a:xfrm>
            <a:off x="0" y="6170362"/>
            <a:ext cx="8458200" cy="4001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spAutoFit/>
          </a:bodyPr>
          <a:lstStyle/>
          <a:p>
            <a:r>
              <a:rPr lang="en-US" sz="1000" dirty="0">
                <a:latin typeface="Arial" pitchFamily="34" charset="0"/>
                <a:cs typeface="Arial" pitchFamily="34" charset="0"/>
              </a:rPr>
              <a:t>T.-C. Chen, Z.-W. Jiang, T.-C. Hsu, H.-C. Chen and Y.-W. Chang, “NTUplace3: An Analytical Placer for Large-Scale Mixed-Size Designs with Preplaced Blocks and Density Constraints”, </a:t>
            </a:r>
            <a:r>
              <a:rPr lang="en-US" sz="1000" i="1" dirty="0">
                <a:latin typeface="Arial" pitchFamily="34" charset="0"/>
                <a:cs typeface="Arial" pitchFamily="34" charset="0"/>
              </a:rPr>
              <a:t>IEEE Trans. on CAD</a:t>
            </a:r>
            <a:r>
              <a:rPr lang="en-US" sz="1000" dirty="0">
                <a:latin typeface="Arial" pitchFamily="34" charset="0"/>
                <a:cs typeface="Arial" pitchFamily="34" charset="0"/>
              </a:rPr>
              <a:t> 27(7) (2008), pp. 1228-1240. </a:t>
            </a:r>
          </a:p>
        </p:txBody>
      </p:sp>
      <p:sp>
        <p:nvSpPr>
          <p:cNvPr id="6" name="Footer Placeholder 3">
            <a:extLst>
              <a:ext uri="{FF2B5EF4-FFF2-40B4-BE49-F238E27FC236}">
                <a16:creationId xmlns:a16="http://schemas.microsoft.com/office/drawing/2014/main" id="{DF95E61F-1B27-7405-8CD5-85C0CEC49393}"/>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4119545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Routability-Driven Placement </a:t>
            </a:r>
          </a:p>
        </p:txBody>
      </p:sp>
      <p:sp>
        <p:nvSpPr>
          <p:cNvPr id="3" name="Content Placeholder 2"/>
          <p:cNvSpPr>
            <a:spLocks noGrp="1"/>
          </p:cNvSpPr>
          <p:nvPr>
            <p:ph idx="1"/>
          </p:nvPr>
        </p:nvSpPr>
        <p:spPr/>
        <p:txBody>
          <a:bodyPr>
            <a:normAutofit/>
          </a:bodyPr>
          <a:lstStyle/>
          <a:p>
            <a:r>
              <a:rPr lang="en-US" sz="2400" dirty="0"/>
              <a:t>Global routing overflow (SUPERBLUE12) during routability-driven global placement procedure</a:t>
            </a:r>
          </a:p>
          <a:p>
            <a:endParaRPr lang="en-US" sz="24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023" y="1901822"/>
            <a:ext cx="4343398" cy="404495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452136" y="1491463"/>
            <a:ext cx="4343399" cy="4865673"/>
          </a:xfrm>
          <a:prstGeom prst="rect">
            <a:avLst/>
          </a:prstGeom>
        </p:spPr>
      </p:pic>
      <p:sp>
        <p:nvSpPr>
          <p:cNvPr id="4" name="Footer Placeholder 3">
            <a:extLst>
              <a:ext uri="{FF2B5EF4-FFF2-40B4-BE49-F238E27FC236}">
                <a16:creationId xmlns:a16="http://schemas.microsoft.com/office/drawing/2014/main" id="{C6BE2DDB-1814-DCDA-5113-15E1AA626DEF}"/>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274300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7BB66686-87BE-70A6-46D8-F90D1B914981}"/>
              </a:ext>
            </a:extLst>
          </p:cNvPr>
          <p:cNvSpPr>
            <a:spLocks noGrp="1" noChangeArrowheads="1"/>
          </p:cNvSpPr>
          <p:nvPr>
            <p:ph type="title"/>
          </p:nvPr>
        </p:nvSpPr>
        <p:spPr/>
        <p:txBody>
          <a:bodyPr/>
          <a:lstStyle/>
          <a:p>
            <a:r>
              <a:rPr lang="en-US" altLang="ko-KR" dirty="0">
                <a:ea typeface="굴림" panose="020B0600000101010101" pitchFamily="34" charset="-127"/>
              </a:rPr>
              <a:t>Physical Design Flow Pictures </a:t>
            </a:r>
            <a:r>
              <a:rPr lang="en-US" altLang="ko-KR" sz="2000" b="0" dirty="0">
                <a:solidFill>
                  <a:srgbClr val="00B0F0"/>
                </a:solidFill>
                <a:ea typeface="굴림" panose="020B0600000101010101" pitchFamily="34" charset="-127"/>
              </a:rPr>
              <a:t>(old ECE 260B slide) </a:t>
            </a:r>
            <a:endParaRPr lang="ko-KR" altLang="en-US" b="0" dirty="0">
              <a:solidFill>
                <a:srgbClr val="00B0F0"/>
              </a:solidFill>
              <a:ea typeface="굴림" panose="020B0600000101010101" pitchFamily="34" charset="-127"/>
            </a:endParaRPr>
          </a:p>
        </p:txBody>
      </p:sp>
      <p:sp>
        <p:nvSpPr>
          <p:cNvPr id="6147" name="Content Placeholder 2">
            <a:extLst>
              <a:ext uri="{FF2B5EF4-FFF2-40B4-BE49-F238E27FC236}">
                <a16:creationId xmlns:a16="http://schemas.microsoft.com/office/drawing/2014/main" id="{048588DE-8C0A-5A20-9821-9B717246FC1E}"/>
              </a:ext>
            </a:extLst>
          </p:cNvPr>
          <p:cNvSpPr>
            <a:spLocks noGrp="1" noChangeArrowheads="1"/>
          </p:cNvSpPr>
          <p:nvPr>
            <p:ph idx="4294967295"/>
          </p:nvPr>
        </p:nvSpPr>
        <p:spPr>
          <a:xfrm>
            <a:off x="4314" y="752704"/>
            <a:ext cx="3962400" cy="384175"/>
          </a:xfrm>
        </p:spPr>
        <p:txBody>
          <a:bodyPr/>
          <a:lstStyle/>
          <a:p>
            <a:r>
              <a:rPr lang="en-US" altLang="ko-KR" dirty="0" err="1">
                <a:ea typeface="굴림" panose="020B0600000101010101" pitchFamily="34" charset="-127"/>
              </a:rPr>
              <a:t>Floorplanning</a:t>
            </a:r>
            <a:endParaRPr lang="en-US" altLang="ko-KR" dirty="0">
              <a:ea typeface="굴림" panose="020B0600000101010101" pitchFamily="34" charset="-127"/>
            </a:endParaRPr>
          </a:p>
        </p:txBody>
      </p:sp>
      <p:grpSp>
        <p:nvGrpSpPr>
          <p:cNvPr id="6148" name="Group 24">
            <a:extLst>
              <a:ext uri="{FF2B5EF4-FFF2-40B4-BE49-F238E27FC236}">
                <a16:creationId xmlns:a16="http://schemas.microsoft.com/office/drawing/2014/main" id="{D2CC11C9-4D1D-DA00-34F1-809296EA1CE6}"/>
              </a:ext>
            </a:extLst>
          </p:cNvPr>
          <p:cNvGrpSpPr>
            <a:grpSpLocks/>
          </p:cNvGrpSpPr>
          <p:nvPr/>
        </p:nvGrpSpPr>
        <p:grpSpPr bwMode="auto">
          <a:xfrm>
            <a:off x="4876800" y="1371600"/>
            <a:ext cx="4038600" cy="1828800"/>
            <a:chOff x="4495800" y="2590800"/>
            <a:chExt cx="4114800" cy="1756567"/>
          </a:xfrm>
        </p:grpSpPr>
        <p:pic>
          <p:nvPicPr>
            <p:cNvPr id="6167" name="Picture 3">
              <a:extLst>
                <a:ext uri="{FF2B5EF4-FFF2-40B4-BE49-F238E27FC236}">
                  <a16:creationId xmlns:a16="http://schemas.microsoft.com/office/drawing/2014/main" id="{56BA1CF0-6955-2296-F626-966DF67CA6C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2590800"/>
              <a:ext cx="1752600" cy="173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6168" name="Picture 4">
              <a:extLst>
                <a:ext uri="{FF2B5EF4-FFF2-40B4-BE49-F238E27FC236}">
                  <a16:creationId xmlns:a16="http://schemas.microsoft.com/office/drawing/2014/main" id="{FADB3234-AF22-A669-E50B-EBFAD5B894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95800" y="2590800"/>
              <a:ext cx="2143125" cy="175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cxnSp>
          <p:nvCxnSpPr>
            <p:cNvPr id="6169" name="Straight Connector 7">
              <a:extLst>
                <a:ext uri="{FF2B5EF4-FFF2-40B4-BE49-F238E27FC236}">
                  <a16:creationId xmlns:a16="http://schemas.microsoft.com/office/drawing/2014/main" id="{25485345-BF2A-4D8B-9875-FDD5F9CF474D}"/>
                </a:ext>
              </a:extLst>
            </p:cNvPr>
            <p:cNvCxnSpPr>
              <a:cxnSpLocks noChangeShapeType="1"/>
              <a:endCxn id="6171" idx="4"/>
            </p:cNvCxnSpPr>
            <p:nvPr/>
          </p:nvCxnSpPr>
          <p:spPr bwMode="auto">
            <a:xfrm rot="5400000" flipH="1" flipV="1">
              <a:off x="6019799" y="3429001"/>
              <a:ext cx="1524001" cy="304801"/>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6170" name="Straight Connector 9">
              <a:extLst>
                <a:ext uri="{FF2B5EF4-FFF2-40B4-BE49-F238E27FC236}">
                  <a16:creationId xmlns:a16="http://schemas.microsoft.com/office/drawing/2014/main" id="{844DDE6F-F9B4-F43A-48C8-1A3C577C109D}"/>
                </a:ext>
              </a:extLst>
            </p:cNvPr>
            <p:cNvCxnSpPr>
              <a:cxnSpLocks noChangeShapeType="1"/>
              <a:endCxn id="6171" idx="1"/>
            </p:cNvCxnSpPr>
            <p:nvPr/>
          </p:nvCxnSpPr>
          <p:spPr bwMode="auto">
            <a:xfrm>
              <a:off x="6629400" y="2590800"/>
              <a:ext cx="197037" cy="33479"/>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sp>
          <p:nvSpPr>
            <p:cNvPr id="6171" name="Oval 11">
              <a:extLst>
                <a:ext uri="{FF2B5EF4-FFF2-40B4-BE49-F238E27FC236}">
                  <a16:creationId xmlns:a16="http://schemas.microsoft.com/office/drawing/2014/main" id="{F6ADD3DA-7152-CB3E-B2C6-FA21043EB93D}"/>
                </a:ext>
              </a:extLst>
            </p:cNvPr>
            <p:cNvSpPr>
              <a:spLocks noChangeArrowheads="1"/>
            </p:cNvSpPr>
            <p:nvPr/>
          </p:nvSpPr>
          <p:spPr bwMode="auto">
            <a:xfrm>
              <a:off x="6781800" y="2590801"/>
              <a:ext cx="304800" cy="228599"/>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grpSp>
      <p:grpSp>
        <p:nvGrpSpPr>
          <p:cNvPr id="6150" name="Group 25">
            <a:extLst>
              <a:ext uri="{FF2B5EF4-FFF2-40B4-BE49-F238E27FC236}">
                <a16:creationId xmlns:a16="http://schemas.microsoft.com/office/drawing/2014/main" id="{C47D9E81-F397-0DE4-FD3C-3EA00EBBF173}"/>
              </a:ext>
            </a:extLst>
          </p:cNvPr>
          <p:cNvGrpSpPr>
            <a:grpSpLocks/>
          </p:cNvGrpSpPr>
          <p:nvPr/>
        </p:nvGrpSpPr>
        <p:grpSpPr bwMode="auto">
          <a:xfrm>
            <a:off x="152400" y="4267200"/>
            <a:ext cx="3886200" cy="1676400"/>
            <a:chOff x="533400" y="4724400"/>
            <a:chExt cx="4038600" cy="1811094"/>
          </a:xfrm>
        </p:grpSpPr>
        <p:pic>
          <p:nvPicPr>
            <p:cNvPr id="6162" name="Picture 5">
              <a:extLst>
                <a:ext uri="{FF2B5EF4-FFF2-40B4-BE49-F238E27FC236}">
                  <a16:creationId xmlns:a16="http://schemas.microsoft.com/office/drawing/2014/main" id="{2ED43BB5-C716-AE18-58BB-905FE8D0002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00" y="4724400"/>
              <a:ext cx="1828800" cy="181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6163" name="Picture 6">
              <a:extLst>
                <a:ext uri="{FF2B5EF4-FFF2-40B4-BE49-F238E27FC236}">
                  <a16:creationId xmlns:a16="http://schemas.microsoft.com/office/drawing/2014/main" id="{9450B2E1-5CCE-4D0F-AE3F-79B9772AC7B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67000" y="4733109"/>
              <a:ext cx="1905000" cy="176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6164" name="Oval 19">
              <a:extLst>
                <a:ext uri="{FF2B5EF4-FFF2-40B4-BE49-F238E27FC236}">
                  <a16:creationId xmlns:a16="http://schemas.microsoft.com/office/drawing/2014/main" id="{0B6B4987-D5A5-47AB-73B3-86C2636D43A5}"/>
                </a:ext>
              </a:extLst>
            </p:cNvPr>
            <p:cNvSpPr>
              <a:spLocks noChangeArrowheads="1"/>
            </p:cNvSpPr>
            <p:nvPr/>
          </p:nvSpPr>
          <p:spPr bwMode="auto">
            <a:xfrm>
              <a:off x="2057400" y="4724400"/>
              <a:ext cx="304800" cy="228599"/>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cxnSp>
          <p:nvCxnSpPr>
            <p:cNvPr id="6165" name="Straight Connector 20">
              <a:extLst>
                <a:ext uri="{FF2B5EF4-FFF2-40B4-BE49-F238E27FC236}">
                  <a16:creationId xmlns:a16="http://schemas.microsoft.com/office/drawing/2014/main" id="{39639B72-D740-A4DA-B769-26F5576D5AD2}"/>
                </a:ext>
              </a:extLst>
            </p:cNvPr>
            <p:cNvCxnSpPr>
              <a:cxnSpLocks noChangeShapeType="1"/>
            </p:cNvCxnSpPr>
            <p:nvPr/>
          </p:nvCxnSpPr>
          <p:spPr bwMode="auto">
            <a:xfrm>
              <a:off x="2286000" y="4724400"/>
              <a:ext cx="381000" cy="1588"/>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6166" name="Straight Connector 22">
              <a:extLst>
                <a:ext uri="{FF2B5EF4-FFF2-40B4-BE49-F238E27FC236}">
                  <a16:creationId xmlns:a16="http://schemas.microsoft.com/office/drawing/2014/main" id="{C53031D8-44CD-9DAB-C14C-D7C6A209BD9C}"/>
                </a:ext>
              </a:extLst>
            </p:cNvPr>
            <p:cNvCxnSpPr>
              <a:cxnSpLocks noChangeShapeType="1"/>
            </p:cNvCxnSpPr>
            <p:nvPr/>
          </p:nvCxnSpPr>
          <p:spPr bwMode="auto">
            <a:xfrm rot="16200000" flipV="1">
              <a:off x="1676402" y="5486401"/>
              <a:ext cx="1523999" cy="457199"/>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grpSp>
      <p:sp>
        <p:nvSpPr>
          <p:cNvPr id="6152" name="Right Arrow 27">
            <a:extLst>
              <a:ext uri="{FF2B5EF4-FFF2-40B4-BE49-F238E27FC236}">
                <a16:creationId xmlns:a16="http://schemas.microsoft.com/office/drawing/2014/main" id="{F757A105-EBDF-3228-AACD-0EE259FA5FD7}"/>
              </a:ext>
            </a:extLst>
          </p:cNvPr>
          <p:cNvSpPr>
            <a:spLocks noChangeArrowheads="1"/>
          </p:cNvSpPr>
          <p:nvPr/>
        </p:nvSpPr>
        <p:spPr bwMode="auto">
          <a:xfrm>
            <a:off x="4038600" y="1828800"/>
            <a:ext cx="685800" cy="609600"/>
          </a:xfrm>
          <a:prstGeom prst="rightArrow">
            <a:avLst>
              <a:gd name="adj1" fmla="val 50000"/>
              <a:gd name="adj2" fmla="val 50000"/>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pic>
        <p:nvPicPr>
          <p:cNvPr id="6154" name="Picture 7">
            <a:extLst>
              <a:ext uri="{FF2B5EF4-FFF2-40B4-BE49-F238E27FC236}">
                <a16:creationId xmlns:a16="http://schemas.microsoft.com/office/drawing/2014/main" id="{3245053B-A0B7-7D87-EF6D-DD47B1A210B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876800" y="4191000"/>
            <a:ext cx="1905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6155" name="Picture 8">
            <a:extLst>
              <a:ext uri="{FF2B5EF4-FFF2-40B4-BE49-F238E27FC236}">
                <a16:creationId xmlns:a16="http://schemas.microsoft.com/office/drawing/2014/main" id="{82B41609-11A3-0DF2-A3EE-C1208D1B1C3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086600" y="4191000"/>
            <a:ext cx="19335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6156" name="Oval 31">
            <a:extLst>
              <a:ext uri="{FF2B5EF4-FFF2-40B4-BE49-F238E27FC236}">
                <a16:creationId xmlns:a16="http://schemas.microsoft.com/office/drawing/2014/main" id="{D376072B-C191-2D22-67DB-0658E91DA243}"/>
              </a:ext>
            </a:extLst>
          </p:cNvPr>
          <p:cNvSpPr>
            <a:spLocks noChangeArrowheads="1"/>
          </p:cNvSpPr>
          <p:nvPr/>
        </p:nvSpPr>
        <p:spPr bwMode="auto">
          <a:xfrm>
            <a:off x="6553200" y="4953000"/>
            <a:ext cx="298450" cy="238125"/>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cxnSp>
        <p:nvCxnSpPr>
          <p:cNvPr id="6157" name="Straight Connector 32">
            <a:extLst>
              <a:ext uri="{FF2B5EF4-FFF2-40B4-BE49-F238E27FC236}">
                <a16:creationId xmlns:a16="http://schemas.microsoft.com/office/drawing/2014/main" id="{614A3563-C808-446F-6579-8F063D6ECBD3}"/>
              </a:ext>
            </a:extLst>
          </p:cNvPr>
          <p:cNvCxnSpPr>
            <a:cxnSpLocks noChangeShapeType="1"/>
          </p:cNvCxnSpPr>
          <p:nvPr/>
        </p:nvCxnSpPr>
        <p:spPr bwMode="auto">
          <a:xfrm rot="5400000" flipH="1" flipV="1">
            <a:off x="6522243" y="4374357"/>
            <a:ext cx="747713" cy="38100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6158" name="Straight Connector 34">
            <a:extLst>
              <a:ext uri="{FF2B5EF4-FFF2-40B4-BE49-F238E27FC236}">
                <a16:creationId xmlns:a16="http://schemas.microsoft.com/office/drawing/2014/main" id="{20056CD3-0857-02CE-8A36-2959F34A3DD0}"/>
              </a:ext>
            </a:extLst>
          </p:cNvPr>
          <p:cNvCxnSpPr>
            <a:cxnSpLocks noChangeShapeType="1"/>
          </p:cNvCxnSpPr>
          <p:nvPr/>
        </p:nvCxnSpPr>
        <p:spPr bwMode="auto">
          <a:xfrm rot="16200000" flipV="1">
            <a:off x="6477000" y="5410200"/>
            <a:ext cx="838200" cy="38100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pic>
        <p:nvPicPr>
          <p:cNvPr id="6159" name="Picture 9">
            <a:extLst>
              <a:ext uri="{FF2B5EF4-FFF2-40B4-BE49-F238E27FC236}">
                <a16:creationId xmlns:a16="http://schemas.microsoft.com/office/drawing/2014/main" id="{D34A66BF-07F9-25CE-77D5-859CBE4D43E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90600" y="1295400"/>
            <a:ext cx="19923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6160" name="Right Arrow 37">
            <a:extLst>
              <a:ext uri="{FF2B5EF4-FFF2-40B4-BE49-F238E27FC236}">
                <a16:creationId xmlns:a16="http://schemas.microsoft.com/office/drawing/2014/main" id="{BA10DC4A-3605-F46F-CB2D-FEE75715DDE9}"/>
              </a:ext>
            </a:extLst>
          </p:cNvPr>
          <p:cNvSpPr>
            <a:spLocks noChangeArrowheads="1"/>
          </p:cNvSpPr>
          <p:nvPr/>
        </p:nvSpPr>
        <p:spPr bwMode="auto">
          <a:xfrm>
            <a:off x="4114800" y="4876800"/>
            <a:ext cx="685800" cy="609600"/>
          </a:xfrm>
          <a:prstGeom prst="rightArrow">
            <a:avLst>
              <a:gd name="adj1" fmla="val 50000"/>
              <a:gd name="adj2" fmla="val 50000"/>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sp>
        <p:nvSpPr>
          <p:cNvPr id="6161" name="Right Arrow 38">
            <a:extLst>
              <a:ext uri="{FF2B5EF4-FFF2-40B4-BE49-F238E27FC236}">
                <a16:creationId xmlns:a16="http://schemas.microsoft.com/office/drawing/2014/main" id="{9F61325F-30A1-DC4D-0D29-174AC27B585F}"/>
              </a:ext>
            </a:extLst>
          </p:cNvPr>
          <p:cNvSpPr>
            <a:spLocks noChangeArrowheads="1"/>
          </p:cNvSpPr>
          <p:nvPr/>
        </p:nvSpPr>
        <p:spPr bwMode="auto">
          <a:xfrm rot="8479068">
            <a:off x="4078288" y="3357563"/>
            <a:ext cx="685800" cy="609600"/>
          </a:xfrm>
          <a:prstGeom prst="rightArrow">
            <a:avLst>
              <a:gd name="adj1" fmla="val 50000"/>
              <a:gd name="adj2" fmla="val 50000"/>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sp>
        <p:nvSpPr>
          <p:cNvPr id="2" name="Content Placeholder 2">
            <a:extLst>
              <a:ext uri="{FF2B5EF4-FFF2-40B4-BE49-F238E27FC236}">
                <a16:creationId xmlns:a16="http://schemas.microsoft.com/office/drawing/2014/main" id="{DF56B9C8-3911-934B-DFFC-CBEB617FD0F2}"/>
              </a:ext>
            </a:extLst>
          </p:cNvPr>
          <p:cNvSpPr txBox="1">
            <a:spLocks noChangeArrowheads="1"/>
          </p:cNvSpPr>
          <p:nvPr/>
        </p:nvSpPr>
        <p:spPr>
          <a:xfrm>
            <a:off x="4782671" y="752704"/>
            <a:ext cx="3962400" cy="384175"/>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fontAlgn="auto"/>
            <a:r>
              <a:rPr lang="en-US" altLang="ko-KR" kern="0" dirty="0" err="1">
                <a:ea typeface="굴림" panose="020B0600000101010101" pitchFamily="34" charset="-127"/>
              </a:rPr>
              <a:t>Powerplanning</a:t>
            </a:r>
            <a:endParaRPr lang="en-US" altLang="ko-KR" kern="0" dirty="0">
              <a:ea typeface="굴림" panose="020B0600000101010101" pitchFamily="34" charset="-127"/>
            </a:endParaRPr>
          </a:p>
        </p:txBody>
      </p:sp>
      <p:sp>
        <p:nvSpPr>
          <p:cNvPr id="3" name="Content Placeholder 2">
            <a:extLst>
              <a:ext uri="{FF2B5EF4-FFF2-40B4-BE49-F238E27FC236}">
                <a16:creationId xmlns:a16="http://schemas.microsoft.com/office/drawing/2014/main" id="{ED5CEFE7-1986-F777-D7A2-77975899F9D1}"/>
              </a:ext>
            </a:extLst>
          </p:cNvPr>
          <p:cNvSpPr txBox="1">
            <a:spLocks noChangeArrowheads="1"/>
          </p:cNvSpPr>
          <p:nvPr/>
        </p:nvSpPr>
        <p:spPr>
          <a:xfrm>
            <a:off x="4314" y="3495694"/>
            <a:ext cx="3962400" cy="384175"/>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fontAlgn="auto"/>
            <a:r>
              <a:rPr lang="en-US" altLang="ko-KR" kern="0" dirty="0">
                <a:ea typeface="굴림" panose="020B0600000101010101" pitchFamily="34" charset="-127"/>
              </a:rPr>
              <a:t>Placement</a:t>
            </a:r>
          </a:p>
        </p:txBody>
      </p:sp>
      <p:sp>
        <p:nvSpPr>
          <p:cNvPr id="4" name="Content Placeholder 2">
            <a:extLst>
              <a:ext uri="{FF2B5EF4-FFF2-40B4-BE49-F238E27FC236}">
                <a16:creationId xmlns:a16="http://schemas.microsoft.com/office/drawing/2014/main" id="{687A91CD-0441-1090-2935-7527415DFF77}"/>
              </a:ext>
            </a:extLst>
          </p:cNvPr>
          <p:cNvSpPr txBox="1">
            <a:spLocks noChangeArrowheads="1"/>
          </p:cNvSpPr>
          <p:nvPr/>
        </p:nvSpPr>
        <p:spPr>
          <a:xfrm>
            <a:off x="4914899" y="3501548"/>
            <a:ext cx="3962400" cy="384175"/>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fontAlgn="auto"/>
            <a:r>
              <a:rPr lang="en-US" altLang="ko-KR" kern="0" dirty="0">
                <a:ea typeface="굴림" panose="020B0600000101010101" pitchFamily="34" charset="-127"/>
              </a:rPr>
              <a:t>Routing</a:t>
            </a:r>
          </a:p>
        </p:txBody>
      </p:sp>
      <p:sp>
        <p:nvSpPr>
          <p:cNvPr id="6" name="Footer Placeholder 2">
            <a:extLst>
              <a:ext uri="{FF2B5EF4-FFF2-40B4-BE49-F238E27FC236}">
                <a16:creationId xmlns:a16="http://schemas.microsoft.com/office/drawing/2014/main" id="{D09798A4-392E-2154-E83C-71150EED968B}"/>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Routability-Driven Placement</a:t>
            </a:r>
          </a:p>
        </p:txBody>
      </p:sp>
      <p:sp>
        <p:nvSpPr>
          <p:cNvPr id="6" name="Content Placeholder 5"/>
          <p:cNvSpPr>
            <a:spLocks noGrp="1"/>
          </p:cNvSpPr>
          <p:nvPr>
            <p:ph idx="1"/>
          </p:nvPr>
        </p:nvSpPr>
        <p:spPr/>
        <p:txBody>
          <a:bodyPr>
            <a:normAutofit/>
          </a:bodyPr>
          <a:lstStyle/>
          <a:p>
            <a:r>
              <a:rPr lang="en-US" sz="2400" dirty="0"/>
              <a:t>Global placement animation with our routability optimization</a:t>
            </a:r>
          </a:p>
          <a:p>
            <a:pPr lvl="1"/>
            <a:r>
              <a:rPr lang="en-US" sz="2000" dirty="0"/>
              <a:t>Keeps the inflated cell size by the end of global placement</a:t>
            </a:r>
          </a:p>
          <a:p>
            <a:pPr lvl="1"/>
            <a:r>
              <a:rPr lang="en-US" sz="2000" dirty="0"/>
              <a:t>Red-cell zone is keep growing along with the routability optimization</a:t>
            </a:r>
          </a:p>
        </p:txBody>
      </p:sp>
      <p:sp>
        <p:nvSpPr>
          <p:cNvPr id="11" name="Rectangle 10"/>
          <p:cNvSpPr/>
          <p:nvPr/>
        </p:nvSpPr>
        <p:spPr>
          <a:xfrm>
            <a:off x="4589104" y="5334000"/>
            <a:ext cx="4402496" cy="1015663"/>
          </a:xfrm>
          <a:prstGeom prst="rect">
            <a:avLst/>
          </a:prstGeom>
        </p:spPr>
        <p:txBody>
          <a:bodyPr wrap="square">
            <a:spAutoFit/>
          </a:bodyPr>
          <a:lstStyle/>
          <a:p>
            <a:pPr marL="7938" lvl="1" algn="ctr"/>
            <a:r>
              <a:rPr lang="en-US" sz="2000" dirty="0">
                <a:latin typeface="Arial" charset="0"/>
                <a:ea typeface="Arial" charset="0"/>
                <a:cs typeface="Arial" charset="0"/>
              </a:rPr>
              <a:t>SUPERBLUE18 (ICCAD-2012)</a:t>
            </a:r>
          </a:p>
          <a:p>
            <a:pPr marL="7938" lvl="1" algn="ctr"/>
            <a:r>
              <a:rPr lang="en-US" sz="2000" dirty="0">
                <a:latin typeface="Arial" charset="0"/>
                <a:ea typeface="Arial" charset="0"/>
                <a:cs typeface="Arial" charset="0"/>
              </a:rPr>
              <a:t>The initial RC value = </a:t>
            </a:r>
            <a:r>
              <a:rPr lang="en-US" sz="2000" dirty="0">
                <a:solidFill>
                  <a:srgbClr val="FF0000"/>
                </a:solidFill>
                <a:latin typeface="Arial" charset="0"/>
                <a:ea typeface="Arial" charset="0"/>
                <a:cs typeface="Arial" charset="0"/>
              </a:rPr>
              <a:t>135.23</a:t>
            </a:r>
          </a:p>
          <a:p>
            <a:pPr marL="7938" lvl="1" algn="ctr"/>
            <a:r>
              <a:rPr lang="en-US" sz="2000" dirty="0">
                <a:latin typeface="Arial" charset="0"/>
                <a:ea typeface="Arial" charset="0"/>
                <a:cs typeface="Arial" charset="0"/>
              </a:rPr>
              <a:t>The final RC value = </a:t>
            </a:r>
            <a:r>
              <a:rPr lang="en-US" sz="2000" dirty="0">
                <a:solidFill>
                  <a:srgbClr val="0000FF"/>
                </a:solidFill>
                <a:latin typeface="Arial" charset="0"/>
                <a:ea typeface="Arial" charset="0"/>
                <a:cs typeface="Arial" charset="0"/>
              </a:rPr>
              <a:t>102.10</a:t>
            </a:r>
          </a:p>
        </p:txBody>
      </p:sp>
      <p:sp>
        <p:nvSpPr>
          <p:cNvPr id="12" name="Rectangle 11"/>
          <p:cNvSpPr/>
          <p:nvPr/>
        </p:nvSpPr>
        <p:spPr>
          <a:xfrm>
            <a:off x="152400" y="5329599"/>
            <a:ext cx="4402494" cy="1015663"/>
          </a:xfrm>
          <a:prstGeom prst="rect">
            <a:avLst/>
          </a:prstGeom>
        </p:spPr>
        <p:txBody>
          <a:bodyPr wrap="square">
            <a:spAutoFit/>
          </a:bodyPr>
          <a:lstStyle/>
          <a:p>
            <a:pPr marL="7938" lvl="1" algn="ctr"/>
            <a:r>
              <a:rPr lang="en-US" sz="2000" dirty="0">
                <a:latin typeface="Arial" charset="0"/>
                <a:ea typeface="Arial" charset="0"/>
                <a:cs typeface="Arial" charset="0"/>
              </a:rPr>
              <a:t>SUPERBLUE12 (DAC-2012)</a:t>
            </a:r>
          </a:p>
          <a:p>
            <a:pPr marL="7938" lvl="1" algn="ctr"/>
            <a:r>
              <a:rPr lang="en-US" sz="2000" dirty="0">
                <a:latin typeface="Arial" charset="0"/>
                <a:ea typeface="Arial" charset="0"/>
                <a:cs typeface="Arial" charset="0"/>
              </a:rPr>
              <a:t>The initial RC value = </a:t>
            </a:r>
            <a:r>
              <a:rPr lang="en-US" sz="2000" dirty="0">
                <a:solidFill>
                  <a:srgbClr val="FF0000"/>
                </a:solidFill>
                <a:latin typeface="Arial" charset="0"/>
                <a:ea typeface="Arial" charset="0"/>
                <a:cs typeface="Arial" charset="0"/>
              </a:rPr>
              <a:t>211.73</a:t>
            </a:r>
          </a:p>
          <a:p>
            <a:pPr marL="7938" lvl="1" algn="ctr"/>
            <a:r>
              <a:rPr lang="en-US" sz="2000" dirty="0">
                <a:latin typeface="Arial" charset="0"/>
                <a:ea typeface="Arial" charset="0"/>
                <a:cs typeface="Arial" charset="0"/>
              </a:rPr>
              <a:t>The final RC value = </a:t>
            </a:r>
            <a:r>
              <a:rPr lang="en-US" sz="2000" dirty="0">
                <a:solidFill>
                  <a:srgbClr val="0000FF"/>
                </a:solidFill>
                <a:latin typeface="Arial" charset="0"/>
                <a:ea typeface="Arial" charset="0"/>
                <a:cs typeface="Arial" charset="0"/>
              </a:rPr>
              <a:t>102.43</a:t>
            </a:r>
          </a:p>
        </p:txBody>
      </p:sp>
      <p:sp>
        <p:nvSpPr>
          <p:cNvPr id="5" name="Footer Placeholder 3">
            <a:extLst>
              <a:ext uri="{FF2B5EF4-FFF2-40B4-BE49-F238E27FC236}">
                <a16:creationId xmlns:a16="http://schemas.microsoft.com/office/drawing/2014/main" id="{101AF043-51B2-88BC-4FF7-21E3B95D3D8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pic>
        <p:nvPicPr>
          <p:cNvPr id="7" name="image32">
            <a:hlinkClick r:id="" action="ppaction://media"/>
            <a:extLst>
              <a:ext uri="{FF2B5EF4-FFF2-40B4-BE49-F238E27FC236}">
                <a16:creationId xmlns:a16="http://schemas.microsoft.com/office/drawing/2014/main" id="{3791B3DF-4CDB-E4E6-63ED-4E3372F87B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6200" y="2213991"/>
            <a:ext cx="4402494" cy="3126031"/>
          </a:xfrm>
          <a:prstGeom prst="rect">
            <a:avLst/>
          </a:prstGeom>
        </p:spPr>
      </p:pic>
      <p:pic>
        <p:nvPicPr>
          <p:cNvPr id="8" name="image33">
            <a:hlinkClick r:id="" action="ppaction://media"/>
            <a:extLst>
              <a:ext uri="{FF2B5EF4-FFF2-40B4-BE49-F238E27FC236}">
                <a16:creationId xmlns:a16="http://schemas.microsoft.com/office/drawing/2014/main" id="{011825AF-202C-8BAB-6FB1-7FB3F71B129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97948" y="2252948"/>
            <a:ext cx="4347628" cy="3087073"/>
          </a:xfrm>
          <a:prstGeom prst="rect">
            <a:avLst/>
          </a:prstGeom>
        </p:spPr>
      </p:pic>
    </p:spTree>
    <p:extLst>
      <p:ext uri="{BB962C8B-B14F-4D97-AF65-F5344CB8AC3E}">
        <p14:creationId xmlns:p14="http://schemas.microsoft.com/office/powerpoint/2010/main" val="4186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000" fill="hold"/>
                                        <p:tgtEl>
                                          <p:spTgt spid="7"/>
                                        </p:tgtEl>
                                      </p:cBhvr>
                                    </p:cmd>
                                  </p:childTnLst>
                                </p:cTn>
                              </p:par>
                            </p:childTnLst>
                          </p:cTn>
                        </p:par>
                        <p:par>
                          <p:cTn id="7" fill="hold">
                            <p:stCondLst>
                              <p:cond delay="163000"/>
                            </p:stCondLst>
                            <p:childTnLst>
                              <p:par>
                                <p:cTn id="8" presetID="1" presetClass="mediacall" presetSubtype="0" fill="hold" nodeType="afterEffect">
                                  <p:stCondLst>
                                    <p:cond delay="0"/>
                                  </p:stCondLst>
                                  <p:childTnLst>
                                    <p:cmd type="call" cmd="playFrom(0.0)">
                                      <p:cBhvr>
                                        <p:cTn id="9" dur="1807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RePlAce</a:t>
            </a:r>
            <a:r>
              <a:rPr lang="en-US" dirty="0"/>
              <a:t> (2019) Summary</a:t>
            </a:r>
          </a:p>
        </p:txBody>
      </p:sp>
      <p:sp>
        <p:nvSpPr>
          <p:cNvPr id="5" name="Content Placeholder 2"/>
          <p:cNvSpPr>
            <a:spLocks noGrp="1"/>
          </p:cNvSpPr>
          <p:nvPr>
            <p:ph idx="1"/>
          </p:nvPr>
        </p:nvSpPr>
        <p:spPr>
          <a:xfrm>
            <a:off x="0" y="925033"/>
            <a:ext cx="9144000" cy="5124893"/>
          </a:xfrm>
        </p:spPr>
        <p:txBody>
          <a:bodyPr>
            <a:normAutofit/>
          </a:bodyPr>
          <a:lstStyle/>
          <a:p>
            <a:pPr marL="285750" indent="-234950">
              <a:lnSpc>
                <a:spcPct val="105000"/>
              </a:lnSpc>
              <a:spcBef>
                <a:spcPts val="0"/>
              </a:spcBef>
            </a:pPr>
            <a:r>
              <a:rPr lang="en-US" sz="2600" dirty="0"/>
              <a:t>Advancing solution quality and routability validation in GPL</a:t>
            </a:r>
          </a:p>
          <a:p>
            <a:pPr lvl="1">
              <a:lnSpc>
                <a:spcPct val="105000"/>
              </a:lnSpc>
              <a:spcBef>
                <a:spcPts val="0"/>
              </a:spcBef>
            </a:pPr>
            <a:r>
              <a:rPr lang="en-US" sz="2000" dirty="0"/>
              <a:t>Local density function</a:t>
            </a:r>
          </a:p>
          <a:p>
            <a:pPr lvl="2">
              <a:lnSpc>
                <a:spcPct val="105000"/>
              </a:lnSpc>
              <a:spcBef>
                <a:spcPts val="0"/>
              </a:spcBef>
            </a:pPr>
            <a:r>
              <a:rPr lang="en-US" sz="1800" dirty="0"/>
              <a:t>Local smoothing comprehending local over-demanded bins</a:t>
            </a:r>
          </a:p>
          <a:p>
            <a:pPr lvl="1">
              <a:lnSpc>
                <a:spcPct val="105000"/>
              </a:lnSpc>
              <a:spcBef>
                <a:spcPts val="0"/>
              </a:spcBef>
            </a:pPr>
            <a:r>
              <a:rPr lang="en-US" sz="2000" dirty="0"/>
              <a:t>Improved dynamic step size adaptation</a:t>
            </a:r>
          </a:p>
          <a:p>
            <a:pPr lvl="1">
              <a:lnSpc>
                <a:spcPct val="105000"/>
              </a:lnSpc>
              <a:spcBef>
                <a:spcPts val="0"/>
              </a:spcBef>
            </a:pPr>
            <a:r>
              <a:rPr lang="en-US" sz="2000" dirty="0" err="1"/>
              <a:t>Routability</a:t>
            </a:r>
            <a:r>
              <a:rPr lang="en-US" sz="2000" dirty="0"/>
              <a:t> optimization</a:t>
            </a:r>
          </a:p>
          <a:p>
            <a:pPr lvl="2">
              <a:lnSpc>
                <a:spcPct val="105000"/>
              </a:lnSpc>
              <a:spcBef>
                <a:spcPts val="0"/>
              </a:spcBef>
            </a:pPr>
            <a:r>
              <a:rPr lang="en-US" sz="1800" dirty="0"/>
              <a:t> Simple but effective metal layer-aware superlinear cell inflation technique</a:t>
            </a:r>
          </a:p>
          <a:p>
            <a:pPr marL="285750" indent="-234950">
              <a:lnSpc>
                <a:spcPct val="105000"/>
              </a:lnSpc>
              <a:spcBef>
                <a:spcPts val="0"/>
              </a:spcBef>
            </a:pPr>
            <a:r>
              <a:rPr lang="en-US" sz="2600" dirty="0"/>
              <a:t>Superior solution quality for range of problem types</a:t>
            </a:r>
          </a:p>
          <a:p>
            <a:pPr lvl="1">
              <a:lnSpc>
                <a:spcPct val="105000"/>
              </a:lnSpc>
              <a:spcBef>
                <a:spcPts val="0"/>
              </a:spcBef>
            </a:pPr>
            <a:r>
              <a:rPr lang="en-US" sz="2200" dirty="0"/>
              <a:t>Standard cell placement: average </a:t>
            </a:r>
            <a:r>
              <a:rPr lang="en-US" sz="2200" u="sng" dirty="0"/>
              <a:t>HPWL reduction of 2.00%</a:t>
            </a:r>
            <a:r>
              <a:rPr lang="en-US" sz="2200" dirty="0"/>
              <a:t> over best previous ISPD benchmark results</a:t>
            </a:r>
          </a:p>
          <a:p>
            <a:pPr lvl="1">
              <a:lnSpc>
                <a:spcPct val="105000"/>
              </a:lnSpc>
              <a:spcBef>
                <a:spcPts val="0"/>
              </a:spcBef>
            </a:pPr>
            <a:r>
              <a:rPr lang="en-US" sz="2200" dirty="0"/>
              <a:t>Mixed-size placement: average </a:t>
            </a:r>
            <a:r>
              <a:rPr lang="en-US" sz="2200" u="sng" dirty="0"/>
              <a:t>HPWL reduction of 2.73%</a:t>
            </a:r>
            <a:r>
              <a:rPr lang="en-US" sz="2200" dirty="0"/>
              <a:t> over the best previous MMS benchmark results</a:t>
            </a:r>
          </a:p>
          <a:p>
            <a:pPr lvl="1">
              <a:lnSpc>
                <a:spcPct val="105000"/>
              </a:lnSpc>
              <a:spcBef>
                <a:spcPts val="0"/>
              </a:spcBef>
            </a:pPr>
            <a:r>
              <a:rPr lang="en-US" sz="2200" dirty="0" err="1"/>
              <a:t>Routability</a:t>
            </a:r>
            <a:r>
              <a:rPr lang="en-US" sz="2200" dirty="0"/>
              <a:t>-driven placement: average </a:t>
            </a:r>
            <a:r>
              <a:rPr lang="en-US" sz="2200" u="sng" dirty="0"/>
              <a:t>8.50% to 9.59% scaled HPWL reduction </a:t>
            </a:r>
            <a:r>
              <a:rPr lang="en-US" sz="2200" dirty="0"/>
              <a:t>over previous leading academic placers for DAC-2012 and ICCAD-2012 benchmark suites</a:t>
            </a:r>
          </a:p>
        </p:txBody>
      </p:sp>
      <p:sp>
        <p:nvSpPr>
          <p:cNvPr id="3" name="TextBox 2">
            <a:extLst>
              <a:ext uri="{FF2B5EF4-FFF2-40B4-BE49-F238E27FC236}">
                <a16:creationId xmlns:a16="http://schemas.microsoft.com/office/drawing/2014/main" id="{8A4ED646-897D-D4E0-C538-9E25AED6D40D}"/>
              </a:ext>
            </a:extLst>
          </p:cNvPr>
          <p:cNvSpPr txBox="1"/>
          <p:nvPr/>
        </p:nvSpPr>
        <p:spPr>
          <a:xfrm>
            <a:off x="2413592" y="5809610"/>
            <a:ext cx="5613990" cy="1015663"/>
          </a:xfrm>
          <a:prstGeom prst="rect">
            <a:avLst/>
          </a:prstGeom>
          <a:solidFill>
            <a:schemeClr val="bg1">
              <a:lumMod val="95000"/>
            </a:schemeClr>
          </a:solidFill>
        </p:spPr>
        <p:txBody>
          <a:bodyPr wrap="square" rtlCol="0">
            <a:spAutoFit/>
          </a:bodyPr>
          <a:lstStyle/>
          <a:p>
            <a:pPr algn="l">
              <a:buNone/>
            </a:pPr>
            <a:r>
              <a:rPr lang="en-US" sz="1200" b="1" dirty="0">
                <a:solidFill>
                  <a:srgbClr val="222222"/>
                </a:solidFill>
                <a:latin typeface="Arial" panose="020B0604020202020204" pitchFamily="34" charset="0"/>
              </a:rPr>
              <a:t>Notes</a:t>
            </a:r>
          </a:p>
          <a:p>
            <a:pPr marL="171450" indent="-171450" algn="l">
              <a:buFont typeface="Arial" panose="020B0604020202020204" pitchFamily="34" charset="0"/>
              <a:buChar char="•"/>
            </a:pPr>
            <a:r>
              <a:rPr lang="en-US" sz="1200" dirty="0">
                <a:solidFill>
                  <a:srgbClr val="222222"/>
                </a:solidFill>
                <a:latin typeface="Arial" panose="020B0604020202020204" pitchFamily="34" charset="0"/>
              </a:rPr>
              <a:t>F</a:t>
            </a:r>
            <a:r>
              <a:rPr lang="en-US" sz="1200" b="0" i="0" dirty="0">
                <a:solidFill>
                  <a:srgbClr val="222222"/>
                </a:solidFill>
                <a:effectLst/>
                <a:latin typeface="Arial" panose="020B0604020202020204" pitchFamily="34" charset="0"/>
              </a:rPr>
              <a:t>ormulation is </a:t>
            </a:r>
            <a:r>
              <a:rPr lang="en-US" sz="1200" b="0" i="0" dirty="0">
                <a:solidFill>
                  <a:srgbClr val="1155CC"/>
                </a:solidFill>
                <a:effectLst/>
                <a:latin typeface="Arial" panose="020B0604020202020204" pitchFamily="34" charset="0"/>
                <a:hlinkClick r:id="rId2"/>
              </a:rPr>
              <a:t>here</a:t>
            </a:r>
            <a:r>
              <a:rPr lang="en-US" sz="1200" b="0" i="0" dirty="0">
                <a:solidFill>
                  <a:srgbClr val="222222"/>
                </a:solidFill>
                <a:effectLst/>
                <a:latin typeface="Arial" panose="020B0604020202020204" pitchFamily="34" charset="0"/>
              </a:rPr>
              <a:t> (calculate demand / capacity) and </a:t>
            </a:r>
            <a:r>
              <a:rPr lang="en-US" sz="1200" b="0" i="0" dirty="0">
                <a:solidFill>
                  <a:srgbClr val="1155CC"/>
                </a:solidFill>
                <a:effectLst/>
                <a:latin typeface="Arial" panose="020B0604020202020204" pitchFamily="34" charset="0"/>
                <a:hlinkClick r:id="rId3"/>
              </a:rPr>
              <a:t>here</a:t>
            </a:r>
            <a:endParaRPr lang="en-US" sz="1200" b="0" i="0" dirty="0">
              <a:solidFill>
                <a:srgbClr val="222222"/>
              </a:solidFill>
              <a:effectLst/>
              <a:latin typeface="Arial" panose="020B0604020202020204" pitchFamily="34" charset="0"/>
            </a:endParaRPr>
          </a:p>
          <a:p>
            <a:pPr marL="171450" indent="-171450" algn="l">
              <a:buFont typeface="Arial" panose="020B0604020202020204" pitchFamily="34" charset="0"/>
              <a:buChar char="•"/>
            </a:pPr>
            <a:r>
              <a:rPr lang="en-US" sz="1200" b="0" i="0" dirty="0">
                <a:solidFill>
                  <a:srgbClr val="222222"/>
                </a:solidFill>
                <a:effectLst/>
                <a:latin typeface="Arial" panose="020B0604020202020204" pitchFamily="34" charset="0"/>
              </a:rPr>
              <a:t>Dynamic step size updating is </a:t>
            </a:r>
            <a:r>
              <a:rPr lang="en-US" sz="1200" b="0" i="0" dirty="0">
                <a:solidFill>
                  <a:srgbClr val="1155CC"/>
                </a:solidFill>
                <a:effectLst/>
                <a:latin typeface="Arial" panose="020B0604020202020204" pitchFamily="34" charset="0"/>
                <a:hlinkClick r:id="rId4"/>
              </a:rPr>
              <a:t>here</a:t>
            </a:r>
            <a:endParaRPr lang="en-US" sz="1200" b="0" i="0" dirty="0">
              <a:solidFill>
                <a:srgbClr val="222222"/>
              </a:solidFill>
              <a:effectLst/>
              <a:latin typeface="Arial" panose="020B0604020202020204" pitchFamily="34" charset="0"/>
            </a:endParaRPr>
          </a:p>
          <a:p>
            <a:pPr marL="171450" indent="-171450" algn="l">
              <a:buFont typeface="Arial" panose="020B0604020202020204" pitchFamily="34" charset="0"/>
              <a:buChar char="•"/>
            </a:pPr>
            <a:r>
              <a:rPr lang="en-US" sz="1200" b="0" i="0" dirty="0">
                <a:solidFill>
                  <a:srgbClr val="222222"/>
                </a:solidFill>
                <a:effectLst/>
                <a:latin typeface="Arial" panose="020B0604020202020204" pitchFamily="34" charset="0"/>
              </a:rPr>
              <a:t>Entry point for </a:t>
            </a:r>
            <a:r>
              <a:rPr lang="en-US" sz="1200" b="0" i="0" dirty="0" err="1">
                <a:solidFill>
                  <a:srgbClr val="222222"/>
                </a:solidFill>
                <a:effectLst/>
                <a:latin typeface="Arial" panose="020B0604020202020204" pitchFamily="34" charset="0"/>
              </a:rPr>
              <a:t>routability</a:t>
            </a:r>
            <a:r>
              <a:rPr lang="en-US" sz="1200" b="0" i="0" dirty="0">
                <a:solidFill>
                  <a:srgbClr val="222222"/>
                </a:solidFill>
                <a:effectLst/>
                <a:latin typeface="Arial" panose="020B0604020202020204" pitchFamily="34" charset="0"/>
              </a:rPr>
              <a:t>-driven is </a:t>
            </a:r>
            <a:r>
              <a:rPr lang="en-US" sz="1200" b="0" i="0" dirty="0">
                <a:solidFill>
                  <a:srgbClr val="1155CC"/>
                </a:solidFill>
                <a:effectLst/>
                <a:latin typeface="Arial" panose="020B0604020202020204" pitchFamily="34" charset="0"/>
                <a:hlinkClick r:id="rId5"/>
              </a:rPr>
              <a:t>here</a:t>
            </a:r>
            <a:endParaRPr lang="en-US" sz="1200" b="0" i="0" dirty="0">
              <a:solidFill>
                <a:srgbClr val="222222"/>
              </a:solidFill>
              <a:effectLst/>
              <a:latin typeface="Arial" panose="020B0604020202020204" pitchFamily="34" charset="0"/>
            </a:endParaRPr>
          </a:p>
          <a:p>
            <a:pPr marL="171450" indent="-171450" algn="l">
              <a:buFont typeface="Arial" panose="020B0604020202020204" pitchFamily="34" charset="0"/>
              <a:buChar char="•"/>
            </a:pPr>
            <a:r>
              <a:rPr lang="en-US" sz="1200" b="0" i="0" dirty="0">
                <a:solidFill>
                  <a:srgbClr val="222222"/>
                </a:solidFill>
                <a:effectLst/>
                <a:latin typeface="Arial" panose="020B0604020202020204" pitchFamily="34" charset="0"/>
              </a:rPr>
              <a:t>Calculation of cell inflation for </a:t>
            </a:r>
            <a:r>
              <a:rPr lang="en-US" sz="1200" b="0" i="0" dirty="0" err="1">
                <a:solidFill>
                  <a:srgbClr val="222222"/>
                </a:solidFill>
                <a:effectLst/>
                <a:latin typeface="Arial" panose="020B0604020202020204" pitchFamily="34" charset="0"/>
              </a:rPr>
              <a:t>routability</a:t>
            </a:r>
            <a:r>
              <a:rPr lang="en-US" sz="1200" b="0" i="0" dirty="0">
                <a:solidFill>
                  <a:srgbClr val="222222"/>
                </a:solidFill>
                <a:effectLst/>
                <a:latin typeface="Arial" panose="020B0604020202020204" pitchFamily="34" charset="0"/>
              </a:rPr>
              <a:t>-driven placement is </a:t>
            </a:r>
            <a:r>
              <a:rPr lang="en-US" sz="1200" b="0" i="0" dirty="0">
                <a:solidFill>
                  <a:srgbClr val="1155CC"/>
                </a:solidFill>
                <a:effectLst/>
                <a:latin typeface="Arial" panose="020B0604020202020204" pitchFamily="34" charset="0"/>
                <a:hlinkClick r:id="rId6"/>
              </a:rPr>
              <a:t>here</a:t>
            </a:r>
            <a:r>
              <a:rPr lang="en-US" sz="1200" b="0" i="0" dirty="0">
                <a:solidFill>
                  <a:srgbClr val="222222"/>
                </a:solidFill>
                <a:effectLst/>
                <a:latin typeface="Arial" panose="020B0604020202020204" pitchFamily="34" charset="0"/>
              </a:rPr>
              <a:t> and </a:t>
            </a:r>
            <a:r>
              <a:rPr lang="en-US" sz="1200" b="0" i="0" dirty="0">
                <a:solidFill>
                  <a:srgbClr val="1155CC"/>
                </a:solidFill>
                <a:effectLst/>
                <a:latin typeface="Arial" panose="020B0604020202020204" pitchFamily="34" charset="0"/>
                <a:hlinkClick r:id="rId7"/>
              </a:rPr>
              <a:t>here</a:t>
            </a:r>
            <a:endParaRPr lang="en-US" sz="1200" b="0" i="0" dirty="0">
              <a:solidFill>
                <a:srgbClr val="222222"/>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A75011DE-9AA9-E18E-6B88-AA7B483096E4}"/>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3633025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2800" dirty="0"/>
              <a:t>Global Placement Zoom-In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49" y="1511875"/>
            <a:ext cx="3582501" cy="4072508"/>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423556" y="2789958"/>
            <a:ext cx="2171695" cy="39485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493BFF5D-BE5A-4B56-AD98-BA425025C3E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3010" y="1574915"/>
            <a:ext cx="4581446" cy="369305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791865A-CF03-A608-2F3C-74AEDCF4F655}"/>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4138244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2800" dirty="0"/>
              <a:t>(Legalized) Detailed Placement Zoom-In</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49" y="1511875"/>
            <a:ext cx="3582501" cy="4072508"/>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423556" y="2789958"/>
            <a:ext cx="2171695" cy="39485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AE6461FD-7AEC-44CC-962F-855E3CE7AFC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84637" y="1537925"/>
            <a:ext cx="4733626" cy="382331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B78D057-0B20-8FBE-69D7-8A10EA7628CD}"/>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1712924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D3D49C-A15C-DEC7-F918-AB73C08D5886}"/>
              </a:ext>
            </a:extLst>
          </p:cNvPr>
          <p:cNvSpPr>
            <a:spLocks noGrp="1"/>
          </p:cNvSpPr>
          <p:nvPr>
            <p:ph type="body" idx="1"/>
          </p:nvPr>
        </p:nvSpPr>
        <p:spPr/>
        <p:txBody>
          <a:bodyPr/>
          <a:lstStyle/>
          <a:p>
            <a:pPr>
              <a:lnSpc>
                <a:spcPct val="150000"/>
              </a:lnSpc>
            </a:pPr>
            <a:r>
              <a:rPr lang="en-US" b="1" dirty="0">
                <a:latin typeface="Arial" panose="020B0604020202020204" pitchFamily="34" charset="0"/>
                <a:cs typeface="Arial" panose="020B0604020202020204" pitchFamily="34" charset="0"/>
              </a:rPr>
              <a:t>Cells assigned to a region have to be placed inside the boundary of the region.</a:t>
            </a:r>
          </a:p>
          <a:p>
            <a:pPr marL="233362" lvl="1" indent="0">
              <a:buNone/>
            </a:pPr>
            <a:endParaRPr lang="en-US" dirty="0"/>
          </a:p>
        </p:txBody>
      </p:sp>
      <p:sp>
        <p:nvSpPr>
          <p:cNvPr id="3" name="Title 2">
            <a:extLst>
              <a:ext uri="{FF2B5EF4-FFF2-40B4-BE49-F238E27FC236}">
                <a16:creationId xmlns:a16="http://schemas.microsoft.com/office/drawing/2014/main" id="{1072083D-3B1B-D54D-8828-6AC71BBE9BF3}"/>
              </a:ext>
            </a:extLst>
          </p:cNvPr>
          <p:cNvSpPr>
            <a:spLocks noGrp="1"/>
          </p:cNvSpPr>
          <p:nvPr>
            <p:ph type="title"/>
          </p:nvPr>
        </p:nvSpPr>
        <p:spPr/>
        <p:txBody>
          <a:bodyPr/>
          <a:lstStyle/>
          <a:p>
            <a:r>
              <a:rPr lang="en-US" dirty="0"/>
              <a:t>Region constraints</a:t>
            </a:r>
          </a:p>
        </p:txBody>
      </p:sp>
      <p:sp>
        <p:nvSpPr>
          <p:cNvPr id="4" name="Footer Placeholder 3">
            <a:extLst>
              <a:ext uri="{FF2B5EF4-FFF2-40B4-BE49-F238E27FC236}">
                <a16:creationId xmlns:a16="http://schemas.microsoft.com/office/drawing/2014/main" id="{6096E25C-2A55-EE2B-24CB-72FC770746F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2" name="Group 11">
            <a:extLst>
              <a:ext uri="{FF2B5EF4-FFF2-40B4-BE49-F238E27FC236}">
                <a16:creationId xmlns:a16="http://schemas.microsoft.com/office/drawing/2014/main" id="{D8A598CB-E6CF-2AD7-4F61-4F53650C7B9A}"/>
              </a:ext>
            </a:extLst>
          </p:cNvPr>
          <p:cNvGrpSpPr/>
          <p:nvPr/>
        </p:nvGrpSpPr>
        <p:grpSpPr>
          <a:xfrm>
            <a:off x="818183" y="2134471"/>
            <a:ext cx="7391881" cy="4011647"/>
            <a:chOff x="884018" y="2784246"/>
            <a:chExt cx="6268643" cy="3248709"/>
          </a:xfrm>
        </p:grpSpPr>
        <p:sp>
          <p:nvSpPr>
            <p:cNvPr id="5" name="Shape 144">
              <a:extLst>
                <a:ext uri="{FF2B5EF4-FFF2-40B4-BE49-F238E27FC236}">
                  <a16:creationId xmlns:a16="http://schemas.microsoft.com/office/drawing/2014/main" id="{225AE290-A6C8-6EB7-0DC6-D4B27C356BDF}"/>
                </a:ext>
              </a:extLst>
            </p:cNvPr>
            <p:cNvSpPr txBox="1">
              <a:spLocks/>
            </p:cNvSpPr>
            <p:nvPr/>
          </p:nvSpPr>
          <p:spPr>
            <a:xfrm>
              <a:off x="884018" y="3684849"/>
              <a:ext cx="6268643" cy="428156"/>
            </a:xfrm>
            <a:prstGeom prst="rect">
              <a:avLst/>
            </a:prstGeom>
            <a:noFill/>
            <a:ln>
              <a:noFill/>
            </a:ln>
          </p:spPr>
          <p:txBody>
            <a:bodyPr lIns="68569" tIns="68569" rIns="68569" bIns="68569" anchor="t" anchorCtr="0">
              <a:noAutofit/>
            </a:bodyPr>
            <a:lstStyle>
              <a:defPPr marR="0" algn="l" rtl="0">
                <a:lnSpc>
                  <a:spcPct val="100000"/>
                </a:lnSpc>
                <a:spcBef>
                  <a:spcPts val="0"/>
                </a:spcBef>
                <a:spcAft>
                  <a:spcPts val="0"/>
                </a:spcAft>
              </a:defPPr>
              <a:lvl1pPr marL="274320" marR="0" indent="-117475" algn="r" rtl="1">
                <a:lnSpc>
                  <a:spcPct val="100000"/>
                </a:lnSpc>
                <a:spcBef>
                  <a:spcPts val="520"/>
                </a:spcBef>
                <a:spcAft>
                  <a:spcPts val="0"/>
                </a:spcAft>
                <a:buClr>
                  <a:schemeClr val="accent3"/>
                </a:buClr>
                <a:buFont typeface="Merriweather"/>
                <a:buChar char="●"/>
                <a:defRPr sz="1400" b="0" i="0" u="none" strike="noStrike" cap="none" baseline="0">
                  <a:solidFill>
                    <a:srgbClr val="000000"/>
                  </a:solidFill>
                  <a:latin typeface="Arial"/>
                  <a:ea typeface="Arial"/>
                  <a:cs typeface="Arial"/>
                  <a:sym typeface="Arial"/>
                  <a:rtl val="0"/>
                </a:defRPr>
              </a:lvl1pPr>
              <a:lvl2pPr marL="640080" marR="0" indent="-129540" algn="r" rtl="1">
                <a:lnSpc>
                  <a:spcPct val="100000"/>
                </a:lnSpc>
                <a:spcBef>
                  <a:spcPts val="480"/>
                </a:spcBef>
                <a:spcAft>
                  <a:spcPts val="0"/>
                </a:spcAft>
                <a:buClr>
                  <a:schemeClr val="accent1"/>
                </a:buClr>
                <a:buFont typeface="Merriweather"/>
                <a:buChar char="●"/>
                <a:defRPr sz="1400" b="0" i="0" u="none" strike="noStrike" cap="none" baseline="0">
                  <a:solidFill>
                    <a:srgbClr val="000000"/>
                  </a:solidFill>
                  <a:latin typeface="Arial"/>
                  <a:ea typeface="Arial"/>
                  <a:cs typeface="Arial"/>
                  <a:sym typeface="Arial"/>
                  <a:rtl val="0"/>
                </a:defRPr>
              </a:lvl2pPr>
              <a:lvl3pPr marL="914400" marR="0" indent="-160655" algn="r" rtl="1">
                <a:lnSpc>
                  <a:spcPct val="100000"/>
                </a:lnSpc>
                <a:spcBef>
                  <a:spcPts val="420"/>
                </a:spcBef>
                <a:spcAft>
                  <a:spcPts val="0"/>
                </a:spcAft>
                <a:buClr>
                  <a:schemeClr val="accent2"/>
                </a:buClr>
                <a:buFont typeface="Merriweather"/>
                <a:buChar char="●"/>
                <a:defRPr sz="1400" b="0" i="0" u="none" strike="noStrike" cap="none" baseline="0">
                  <a:solidFill>
                    <a:srgbClr val="000000"/>
                  </a:solidFill>
                  <a:latin typeface="Arial"/>
                  <a:ea typeface="Arial"/>
                  <a:cs typeface="Arial"/>
                  <a:sym typeface="Arial"/>
                  <a:rtl val="0"/>
                </a:defRPr>
              </a:lvl3pPr>
              <a:lvl4pPr marL="1188720" marR="0" indent="-128269" algn="r" rtl="1">
                <a:lnSpc>
                  <a:spcPct val="100000"/>
                </a:lnSpc>
                <a:spcBef>
                  <a:spcPts val="400"/>
                </a:spcBef>
                <a:spcAft>
                  <a:spcPts val="0"/>
                </a:spcAft>
                <a:buClr>
                  <a:schemeClr val="accent3"/>
                </a:buClr>
                <a:buFont typeface="Merriweather"/>
                <a:buChar char="●"/>
                <a:defRPr sz="1400" b="0" i="0" u="none" strike="noStrike" cap="none" baseline="0">
                  <a:solidFill>
                    <a:srgbClr val="000000"/>
                  </a:solidFill>
                  <a:latin typeface="Arial"/>
                  <a:ea typeface="Arial"/>
                  <a:cs typeface="Arial"/>
                  <a:sym typeface="Arial"/>
                  <a:rtl val="0"/>
                </a:defRPr>
              </a:lvl4pPr>
              <a:lvl5pPr marL="1463040" marR="0" indent="-135889" algn="r" rtl="1">
                <a:lnSpc>
                  <a:spcPct val="100000"/>
                </a:lnSpc>
                <a:spcBef>
                  <a:spcPts val="400"/>
                </a:spcBef>
                <a:spcAft>
                  <a:spcPts val="0"/>
                </a:spcAft>
                <a:buClr>
                  <a:schemeClr val="accent4"/>
                </a:buClr>
                <a:buFont typeface="Merriweather"/>
                <a:buChar char="●"/>
                <a:defRPr sz="1400" b="0" i="0" u="none" strike="noStrike" cap="none" baseline="0">
                  <a:solidFill>
                    <a:srgbClr val="000000"/>
                  </a:solidFill>
                  <a:latin typeface="Arial"/>
                  <a:ea typeface="Arial"/>
                  <a:cs typeface="Arial"/>
                  <a:sym typeface="Arial"/>
                  <a:rtl val="0"/>
                </a:defRPr>
              </a:lvl5pPr>
              <a:lvl6pPr marL="1737360" marR="0" indent="-121920" algn="r" rtl="1">
                <a:lnSpc>
                  <a:spcPct val="100000"/>
                </a:lnSpc>
                <a:spcBef>
                  <a:spcPts val="360"/>
                </a:spcBef>
                <a:spcAft>
                  <a:spcPts val="0"/>
                </a:spcAft>
                <a:buClr>
                  <a:schemeClr val="accent5"/>
                </a:buClr>
                <a:buFont typeface="Merriweather"/>
                <a:buChar char="●"/>
                <a:defRPr sz="1400" b="0" i="0" u="none" strike="noStrike" cap="none" baseline="0">
                  <a:solidFill>
                    <a:srgbClr val="000000"/>
                  </a:solidFill>
                  <a:latin typeface="Arial"/>
                  <a:ea typeface="Arial"/>
                  <a:cs typeface="Arial"/>
                  <a:sym typeface="Arial"/>
                  <a:rtl val="0"/>
                </a:defRPr>
              </a:lvl6pPr>
              <a:lvl7pPr marL="1920240" marR="0" indent="-111760" algn="r" rtl="1">
                <a:lnSpc>
                  <a:spcPct val="100000"/>
                </a:lnSpc>
                <a:spcBef>
                  <a:spcPts val="320"/>
                </a:spcBef>
                <a:spcAft>
                  <a:spcPts val="0"/>
                </a:spcAft>
                <a:buClr>
                  <a:schemeClr val="accent6"/>
                </a:buClr>
                <a:buFont typeface="Merriweather"/>
                <a:buChar char="●"/>
                <a:defRPr sz="1400" b="0" i="0" u="none" strike="noStrike" cap="none" baseline="0">
                  <a:solidFill>
                    <a:srgbClr val="000000"/>
                  </a:solidFill>
                  <a:latin typeface="Arial"/>
                  <a:ea typeface="Arial"/>
                  <a:cs typeface="Arial"/>
                  <a:sym typeface="Arial"/>
                  <a:rtl val="0"/>
                </a:defRPr>
              </a:lvl7pPr>
              <a:lvl8pPr marL="2194560" marR="0" indent="-86360" algn="r" rtl="1">
                <a:lnSpc>
                  <a:spcPct val="100000"/>
                </a:lnSpc>
                <a:spcBef>
                  <a:spcPts val="320"/>
                </a:spcBef>
                <a:spcAft>
                  <a:spcPts val="0"/>
                </a:spcAft>
                <a:buClr>
                  <a:schemeClr val="dk2"/>
                </a:buClr>
                <a:buFont typeface="Merriweather"/>
                <a:buChar char="•"/>
                <a:defRPr sz="1400" b="0" i="0" u="none" strike="noStrike" cap="none" baseline="0">
                  <a:solidFill>
                    <a:srgbClr val="000000"/>
                  </a:solidFill>
                  <a:latin typeface="Arial"/>
                  <a:ea typeface="Arial"/>
                  <a:cs typeface="Arial"/>
                  <a:sym typeface="Arial"/>
                  <a:rtl val="0"/>
                </a:defRPr>
              </a:lvl8pPr>
              <a:lvl9pPr marL="2468880" marR="0" indent="-93979" algn="r" rtl="1">
                <a:lnSpc>
                  <a:spcPct val="100000"/>
                </a:lnSpc>
                <a:spcBef>
                  <a:spcPts val="280"/>
                </a:spcBef>
                <a:spcAft>
                  <a:spcPts val="0"/>
                </a:spcAft>
                <a:buClr>
                  <a:schemeClr val="dk2"/>
                </a:buClr>
                <a:buFont typeface="Merriweather"/>
                <a:buChar char="•"/>
                <a:defRPr sz="1400" b="0" i="0" u="none" strike="noStrike" cap="none" baseline="0">
                  <a:solidFill>
                    <a:srgbClr val="000000"/>
                  </a:solidFill>
                  <a:latin typeface="Arial"/>
                  <a:ea typeface="Arial"/>
                  <a:cs typeface="Arial"/>
                  <a:sym typeface="Arial"/>
                  <a:rtl val="0"/>
                </a:defRPr>
              </a:lvl9pPr>
            </a:lstStyle>
            <a:p>
              <a:pPr marL="257175" indent="-257175" algn="l" rtl="0">
                <a:buFont typeface="+mj-lt"/>
                <a:buAutoNum type="arabicPeriod"/>
              </a:pPr>
              <a:endParaRPr lang="en-US" sz="1350" b="1" dirty="0"/>
            </a:p>
          </p:txBody>
        </p:sp>
        <p:pic>
          <p:nvPicPr>
            <p:cNvPr id="6" name="Picture 5">
              <a:extLst>
                <a:ext uri="{FF2B5EF4-FFF2-40B4-BE49-F238E27FC236}">
                  <a16:creationId xmlns:a16="http://schemas.microsoft.com/office/drawing/2014/main" id="{DB2EBC54-D5D4-79A8-320B-32D642D3E2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3731" y="2784246"/>
              <a:ext cx="2590709" cy="1529741"/>
            </a:xfrm>
            <a:prstGeom prst="rect">
              <a:avLst/>
            </a:prstGeom>
          </p:spPr>
        </p:pic>
        <p:cxnSp>
          <p:nvCxnSpPr>
            <p:cNvPr id="7" name="Straight Arrow Connector 6">
              <a:extLst>
                <a:ext uri="{FF2B5EF4-FFF2-40B4-BE49-F238E27FC236}">
                  <a16:creationId xmlns:a16="http://schemas.microsoft.com/office/drawing/2014/main" id="{A0BCA379-D743-0E22-CBF4-CEEF6A4BE219}"/>
                </a:ext>
              </a:extLst>
            </p:cNvPr>
            <p:cNvCxnSpPr/>
            <p:nvPr/>
          </p:nvCxnSpPr>
          <p:spPr>
            <a:xfrm flipH="1" flipV="1">
              <a:off x="4289806" y="3244186"/>
              <a:ext cx="984457" cy="44066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EDA3CD-7029-BAC5-924D-47729EA784F5}"/>
                </a:ext>
              </a:extLst>
            </p:cNvPr>
            <p:cNvCxnSpPr/>
            <p:nvPr/>
          </p:nvCxnSpPr>
          <p:spPr>
            <a:xfrm flipH="1">
              <a:off x="4289805" y="3731008"/>
              <a:ext cx="984456" cy="157057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9B54FCC-E2AF-8E85-F699-7A0C757383A1}"/>
                </a:ext>
              </a:extLst>
            </p:cNvPr>
            <p:cNvPicPr>
              <a:picLocks noChangeAspect="1"/>
            </p:cNvPicPr>
            <p:nvPr/>
          </p:nvPicPr>
          <p:blipFill>
            <a:blip r:embed="rId4"/>
            <a:stretch>
              <a:fillRect/>
            </a:stretch>
          </p:blipFill>
          <p:spPr>
            <a:xfrm>
              <a:off x="1269598" y="3244186"/>
              <a:ext cx="2993485" cy="2071634"/>
            </a:xfrm>
            <a:prstGeom prst="rect">
              <a:avLst/>
            </a:prstGeom>
          </p:spPr>
        </p:pic>
        <p:sp>
          <p:nvSpPr>
            <p:cNvPr id="10" name="TextBox 9">
              <a:extLst>
                <a:ext uri="{FF2B5EF4-FFF2-40B4-BE49-F238E27FC236}">
                  <a16:creationId xmlns:a16="http://schemas.microsoft.com/office/drawing/2014/main" id="{F4C21444-2965-14AC-DEC3-47EFE929C6BF}"/>
                </a:ext>
              </a:extLst>
            </p:cNvPr>
            <p:cNvSpPr txBox="1"/>
            <p:nvPr/>
          </p:nvSpPr>
          <p:spPr>
            <a:xfrm>
              <a:off x="4568273" y="4389924"/>
              <a:ext cx="2536166" cy="300082"/>
            </a:xfrm>
            <a:prstGeom prst="rect">
              <a:avLst/>
            </a:prstGeom>
            <a:noFill/>
          </p:spPr>
          <p:txBody>
            <a:bodyPr wrap="square" rtlCol="0">
              <a:spAutoFit/>
            </a:bodyPr>
            <a:lstStyle/>
            <a:p>
              <a:pPr algn="ctr"/>
              <a:r>
                <a:rPr lang="en-US" sz="1350" b="1" dirty="0"/>
                <a:t>mgc_superblue16_a</a:t>
              </a:r>
              <a:endParaRPr lang="en-US" sz="1350" dirty="0"/>
            </a:p>
          </p:txBody>
        </p:sp>
        <p:sp>
          <p:nvSpPr>
            <p:cNvPr id="11" name="TextBox 10">
              <a:extLst>
                <a:ext uri="{FF2B5EF4-FFF2-40B4-BE49-F238E27FC236}">
                  <a16:creationId xmlns:a16="http://schemas.microsoft.com/office/drawing/2014/main" id="{19674266-3793-41B1-547F-5C507B4FA543}"/>
                </a:ext>
              </a:extLst>
            </p:cNvPr>
            <p:cNvSpPr txBox="1"/>
            <p:nvPr/>
          </p:nvSpPr>
          <p:spPr>
            <a:xfrm>
              <a:off x="1226918" y="5359998"/>
              <a:ext cx="4803670" cy="672957"/>
            </a:xfrm>
            <a:prstGeom prst="rect">
              <a:avLst/>
            </a:prstGeom>
            <a:noFill/>
          </p:spPr>
          <p:txBody>
            <a:bodyPr wrap="square" rtlCol="0">
              <a:spAutoFit/>
            </a:bodyPr>
            <a:lstStyle/>
            <a:p>
              <a:r>
                <a:rPr lang="en-US" sz="2400" b="1" dirty="0"/>
                <a:t>Zoomed area containing a region constraint</a:t>
              </a:r>
            </a:p>
          </p:txBody>
        </p:sp>
      </p:grpSp>
      <p:sp>
        <p:nvSpPr>
          <p:cNvPr id="13" name="TextBox 12">
            <a:extLst>
              <a:ext uri="{FF2B5EF4-FFF2-40B4-BE49-F238E27FC236}">
                <a16:creationId xmlns:a16="http://schemas.microsoft.com/office/drawing/2014/main" id="{79525760-6C56-02F9-9A7E-6059D3B74380}"/>
              </a:ext>
            </a:extLst>
          </p:cNvPr>
          <p:cNvSpPr txBox="1"/>
          <p:nvPr/>
        </p:nvSpPr>
        <p:spPr>
          <a:xfrm>
            <a:off x="3553960" y="6596390"/>
            <a:ext cx="1860698" cy="261610"/>
          </a:xfrm>
          <a:prstGeom prst="rect">
            <a:avLst/>
          </a:prstGeom>
          <a:noFill/>
        </p:spPr>
        <p:txBody>
          <a:bodyPr wrap="square" rtlCol="0">
            <a:spAutoFit/>
          </a:bodyPr>
          <a:lstStyle/>
          <a:p>
            <a:r>
              <a:rPr lang="en-US" sz="1100" dirty="0"/>
              <a:t>Thanks: Nima Darav, AMD</a:t>
            </a:r>
          </a:p>
        </p:txBody>
      </p:sp>
    </p:spTree>
    <p:extLst>
      <p:ext uri="{BB962C8B-B14F-4D97-AF65-F5344CB8AC3E}">
        <p14:creationId xmlns:p14="http://schemas.microsoft.com/office/powerpoint/2010/main" val="2833434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D3D49C-A15C-DEC7-F918-AB73C08D5886}"/>
              </a:ext>
            </a:extLst>
          </p:cNvPr>
          <p:cNvSpPr>
            <a:spLocks noGrp="1"/>
          </p:cNvSpPr>
          <p:nvPr>
            <p:ph type="body" idx="1"/>
          </p:nvPr>
        </p:nvSpPr>
        <p:spPr/>
        <p:txBody>
          <a:bodyPr/>
          <a:lstStyle/>
          <a:p>
            <a:pPr>
              <a:lnSpc>
                <a:spcPct val="150000"/>
              </a:lnSpc>
            </a:pPr>
            <a:r>
              <a:rPr lang="en-US" b="1" dirty="0">
                <a:latin typeface="Arial" panose="020B0604020202020204" pitchFamily="34" charset="0"/>
                <a:cs typeface="Arial" panose="020B0604020202020204" pitchFamily="34" charset="0"/>
              </a:rPr>
              <a:t>Cells assigned to a fence region have to be placed inside the boundary of the region while other cells need to be placed outside.</a:t>
            </a:r>
          </a:p>
          <a:p>
            <a:pPr marL="233362" lvl="1" indent="0">
              <a:buNone/>
            </a:pPr>
            <a:endParaRPr lang="en-US" dirty="0"/>
          </a:p>
        </p:txBody>
      </p:sp>
      <p:sp>
        <p:nvSpPr>
          <p:cNvPr id="3" name="Title 2">
            <a:extLst>
              <a:ext uri="{FF2B5EF4-FFF2-40B4-BE49-F238E27FC236}">
                <a16:creationId xmlns:a16="http://schemas.microsoft.com/office/drawing/2014/main" id="{1072083D-3B1B-D54D-8828-6AC71BBE9BF3}"/>
              </a:ext>
            </a:extLst>
          </p:cNvPr>
          <p:cNvSpPr>
            <a:spLocks noGrp="1"/>
          </p:cNvSpPr>
          <p:nvPr>
            <p:ph type="title"/>
          </p:nvPr>
        </p:nvSpPr>
        <p:spPr/>
        <p:txBody>
          <a:bodyPr/>
          <a:lstStyle/>
          <a:p>
            <a:r>
              <a:rPr lang="en-US" u="sng" dirty="0"/>
              <a:t>Fence</a:t>
            </a:r>
            <a:r>
              <a:rPr lang="en-US" dirty="0"/>
              <a:t> region constraints</a:t>
            </a:r>
          </a:p>
        </p:txBody>
      </p:sp>
      <p:sp>
        <p:nvSpPr>
          <p:cNvPr id="4" name="Footer Placeholder 3">
            <a:extLst>
              <a:ext uri="{FF2B5EF4-FFF2-40B4-BE49-F238E27FC236}">
                <a16:creationId xmlns:a16="http://schemas.microsoft.com/office/drawing/2014/main" id="{6096E25C-2A55-EE2B-24CB-72FC770746F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2" name="Group 21">
            <a:extLst>
              <a:ext uri="{FF2B5EF4-FFF2-40B4-BE49-F238E27FC236}">
                <a16:creationId xmlns:a16="http://schemas.microsoft.com/office/drawing/2014/main" id="{C999446F-C490-ABFF-AEE3-144F470CDED1}"/>
              </a:ext>
            </a:extLst>
          </p:cNvPr>
          <p:cNvGrpSpPr/>
          <p:nvPr/>
        </p:nvGrpSpPr>
        <p:grpSpPr>
          <a:xfrm>
            <a:off x="1039852" y="2863315"/>
            <a:ext cx="7435075" cy="3537487"/>
            <a:chOff x="1039852" y="2863315"/>
            <a:chExt cx="6268643" cy="2968749"/>
          </a:xfrm>
        </p:grpSpPr>
        <p:sp>
          <p:nvSpPr>
            <p:cNvPr id="13" name="Shape 144">
              <a:extLst>
                <a:ext uri="{FF2B5EF4-FFF2-40B4-BE49-F238E27FC236}">
                  <a16:creationId xmlns:a16="http://schemas.microsoft.com/office/drawing/2014/main" id="{5F34FB54-D2FD-205C-95FA-5C250DA78B16}"/>
                </a:ext>
              </a:extLst>
            </p:cNvPr>
            <p:cNvSpPr txBox="1">
              <a:spLocks/>
            </p:cNvSpPr>
            <p:nvPr/>
          </p:nvSpPr>
          <p:spPr>
            <a:xfrm>
              <a:off x="1039852" y="3964900"/>
              <a:ext cx="6268643" cy="428156"/>
            </a:xfrm>
            <a:prstGeom prst="rect">
              <a:avLst/>
            </a:prstGeom>
            <a:noFill/>
            <a:ln>
              <a:noFill/>
            </a:ln>
          </p:spPr>
          <p:txBody>
            <a:bodyPr lIns="68569" tIns="68569" rIns="68569" bIns="68569" anchor="t" anchorCtr="0">
              <a:noAutofit/>
            </a:bodyPr>
            <a:lstStyle>
              <a:defPPr marR="0" algn="l" rtl="0">
                <a:lnSpc>
                  <a:spcPct val="100000"/>
                </a:lnSpc>
                <a:spcBef>
                  <a:spcPts val="0"/>
                </a:spcBef>
                <a:spcAft>
                  <a:spcPts val="0"/>
                </a:spcAft>
              </a:defPPr>
              <a:lvl1pPr marL="274320" marR="0" indent="-117475" algn="r" rtl="1">
                <a:lnSpc>
                  <a:spcPct val="100000"/>
                </a:lnSpc>
                <a:spcBef>
                  <a:spcPts val="520"/>
                </a:spcBef>
                <a:spcAft>
                  <a:spcPts val="0"/>
                </a:spcAft>
                <a:buClr>
                  <a:schemeClr val="accent3"/>
                </a:buClr>
                <a:buFont typeface="Merriweather"/>
                <a:buChar char="●"/>
                <a:defRPr sz="1400" b="0" i="0" u="none" strike="noStrike" cap="none" baseline="0">
                  <a:solidFill>
                    <a:srgbClr val="000000"/>
                  </a:solidFill>
                  <a:latin typeface="Arial"/>
                  <a:ea typeface="Arial"/>
                  <a:cs typeface="Arial"/>
                  <a:sym typeface="Arial"/>
                </a:defRPr>
              </a:lvl1pPr>
              <a:lvl2pPr marL="640080" marR="0" indent="-129540" algn="r" rtl="1">
                <a:lnSpc>
                  <a:spcPct val="100000"/>
                </a:lnSpc>
                <a:spcBef>
                  <a:spcPts val="480"/>
                </a:spcBef>
                <a:spcAft>
                  <a:spcPts val="0"/>
                </a:spcAft>
                <a:buClr>
                  <a:schemeClr val="accent1"/>
                </a:buClr>
                <a:buFont typeface="Merriweather"/>
                <a:buChar char="●"/>
                <a:defRPr sz="1400" b="0" i="0" u="none" strike="noStrike" cap="none" baseline="0">
                  <a:solidFill>
                    <a:srgbClr val="000000"/>
                  </a:solidFill>
                  <a:latin typeface="Arial"/>
                  <a:ea typeface="Arial"/>
                  <a:cs typeface="Arial"/>
                  <a:sym typeface="Arial"/>
                </a:defRPr>
              </a:lvl2pPr>
              <a:lvl3pPr marL="914400" marR="0" indent="-160655" algn="r" rtl="1">
                <a:lnSpc>
                  <a:spcPct val="100000"/>
                </a:lnSpc>
                <a:spcBef>
                  <a:spcPts val="420"/>
                </a:spcBef>
                <a:spcAft>
                  <a:spcPts val="0"/>
                </a:spcAft>
                <a:buClr>
                  <a:schemeClr val="accent2"/>
                </a:buClr>
                <a:buFont typeface="Merriweather"/>
                <a:buChar char="●"/>
                <a:defRPr sz="1400" b="0" i="0" u="none" strike="noStrike" cap="none" baseline="0">
                  <a:solidFill>
                    <a:srgbClr val="000000"/>
                  </a:solidFill>
                  <a:latin typeface="Arial"/>
                  <a:ea typeface="Arial"/>
                  <a:cs typeface="Arial"/>
                  <a:sym typeface="Arial"/>
                </a:defRPr>
              </a:lvl3pPr>
              <a:lvl4pPr marL="1188720" marR="0" indent="-128269" algn="r" rtl="1">
                <a:lnSpc>
                  <a:spcPct val="100000"/>
                </a:lnSpc>
                <a:spcBef>
                  <a:spcPts val="400"/>
                </a:spcBef>
                <a:spcAft>
                  <a:spcPts val="0"/>
                </a:spcAft>
                <a:buClr>
                  <a:schemeClr val="accent3"/>
                </a:buClr>
                <a:buFont typeface="Merriweather"/>
                <a:buChar char="●"/>
                <a:defRPr sz="1400" b="0" i="0" u="none" strike="noStrike" cap="none" baseline="0">
                  <a:solidFill>
                    <a:srgbClr val="000000"/>
                  </a:solidFill>
                  <a:latin typeface="Arial"/>
                  <a:ea typeface="Arial"/>
                  <a:cs typeface="Arial"/>
                  <a:sym typeface="Arial"/>
                </a:defRPr>
              </a:lvl4pPr>
              <a:lvl5pPr marL="1463040" marR="0" indent="-135889" algn="r" rtl="1">
                <a:lnSpc>
                  <a:spcPct val="100000"/>
                </a:lnSpc>
                <a:spcBef>
                  <a:spcPts val="400"/>
                </a:spcBef>
                <a:spcAft>
                  <a:spcPts val="0"/>
                </a:spcAft>
                <a:buClr>
                  <a:schemeClr val="accent4"/>
                </a:buClr>
                <a:buFont typeface="Merriweather"/>
                <a:buChar char="●"/>
                <a:defRPr sz="1400" b="0" i="0" u="none" strike="noStrike" cap="none" baseline="0">
                  <a:solidFill>
                    <a:srgbClr val="000000"/>
                  </a:solidFill>
                  <a:latin typeface="Arial"/>
                  <a:ea typeface="Arial"/>
                  <a:cs typeface="Arial"/>
                  <a:sym typeface="Arial"/>
                </a:defRPr>
              </a:lvl5pPr>
              <a:lvl6pPr marL="1737360" marR="0" indent="-121920" algn="r" rtl="1">
                <a:lnSpc>
                  <a:spcPct val="100000"/>
                </a:lnSpc>
                <a:spcBef>
                  <a:spcPts val="360"/>
                </a:spcBef>
                <a:spcAft>
                  <a:spcPts val="0"/>
                </a:spcAft>
                <a:buClr>
                  <a:schemeClr val="accent5"/>
                </a:buClr>
                <a:buFont typeface="Merriweather"/>
                <a:buChar char="●"/>
                <a:defRPr sz="1400" b="0" i="0" u="none" strike="noStrike" cap="none" baseline="0">
                  <a:solidFill>
                    <a:srgbClr val="000000"/>
                  </a:solidFill>
                  <a:latin typeface="Arial"/>
                  <a:ea typeface="Arial"/>
                  <a:cs typeface="Arial"/>
                  <a:sym typeface="Arial"/>
                </a:defRPr>
              </a:lvl6pPr>
              <a:lvl7pPr marL="1920240" marR="0" indent="-111760" algn="r" rtl="1">
                <a:lnSpc>
                  <a:spcPct val="100000"/>
                </a:lnSpc>
                <a:spcBef>
                  <a:spcPts val="320"/>
                </a:spcBef>
                <a:spcAft>
                  <a:spcPts val="0"/>
                </a:spcAft>
                <a:buClr>
                  <a:schemeClr val="accent6"/>
                </a:buClr>
                <a:buFont typeface="Merriweather"/>
                <a:buChar char="●"/>
                <a:defRPr sz="1400" b="0" i="0" u="none" strike="noStrike" cap="none" baseline="0">
                  <a:solidFill>
                    <a:srgbClr val="000000"/>
                  </a:solidFill>
                  <a:latin typeface="Arial"/>
                  <a:ea typeface="Arial"/>
                  <a:cs typeface="Arial"/>
                  <a:sym typeface="Arial"/>
                </a:defRPr>
              </a:lvl7pPr>
              <a:lvl8pPr marL="2194560" marR="0" indent="-86360" algn="r" rtl="1">
                <a:lnSpc>
                  <a:spcPct val="100000"/>
                </a:lnSpc>
                <a:spcBef>
                  <a:spcPts val="320"/>
                </a:spcBef>
                <a:spcAft>
                  <a:spcPts val="0"/>
                </a:spcAft>
                <a:buClr>
                  <a:schemeClr val="dk2"/>
                </a:buClr>
                <a:buFont typeface="Merriweather"/>
                <a:buChar char="•"/>
                <a:defRPr sz="1400" b="0" i="0" u="none" strike="noStrike" cap="none" baseline="0">
                  <a:solidFill>
                    <a:srgbClr val="000000"/>
                  </a:solidFill>
                  <a:latin typeface="Arial"/>
                  <a:ea typeface="Arial"/>
                  <a:cs typeface="Arial"/>
                  <a:sym typeface="Arial"/>
                </a:defRPr>
              </a:lvl8pPr>
              <a:lvl9pPr marL="2468880" marR="0" indent="-93979" algn="r" rtl="1">
                <a:lnSpc>
                  <a:spcPct val="100000"/>
                </a:lnSpc>
                <a:spcBef>
                  <a:spcPts val="280"/>
                </a:spcBef>
                <a:spcAft>
                  <a:spcPts val="0"/>
                </a:spcAft>
                <a:buClr>
                  <a:schemeClr val="dk2"/>
                </a:buClr>
                <a:buFont typeface="Merriweather"/>
                <a:buChar char="•"/>
                <a:defRPr sz="1400" b="0" i="0" u="none" strike="noStrike" cap="none" baseline="0">
                  <a:solidFill>
                    <a:srgbClr val="000000"/>
                  </a:solidFill>
                  <a:latin typeface="Arial"/>
                  <a:ea typeface="Arial"/>
                  <a:cs typeface="Arial"/>
                  <a:sym typeface="Arial"/>
                </a:defRPr>
              </a:lvl9pPr>
            </a:lstStyle>
            <a:p>
              <a:pPr marL="257175" indent="-257175" algn="l" rtl="0">
                <a:buFont typeface="+mj-lt"/>
                <a:buAutoNum type="arabicPeriod"/>
              </a:pPr>
              <a:endParaRPr lang="en-US" sz="1350" b="1" dirty="0"/>
            </a:p>
          </p:txBody>
        </p:sp>
        <p:grpSp>
          <p:nvGrpSpPr>
            <p:cNvPr id="14" name="Group 13">
              <a:extLst>
                <a:ext uri="{FF2B5EF4-FFF2-40B4-BE49-F238E27FC236}">
                  <a16:creationId xmlns:a16="http://schemas.microsoft.com/office/drawing/2014/main" id="{10C1EB4F-BBA8-2AFD-9A01-39E8A1E2F4AE}"/>
                </a:ext>
              </a:extLst>
            </p:cNvPr>
            <p:cNvGrpSpPr/>
            <p:nvPr/>
          </p:nvGrpSpPr>
          <p:grpSpPr>
            <a:xfrm>
              <a:off x="1168438" y="2863315"/>
              <a:ext cx="6008284" cy="2968749"/>
              <a:chOff x="1614487" y="1760737"/>
              <a:chExt cx="6008284" cy="2968749"/>
            </a:xfrm>
          </p:grpSpPr>
          <p:pic>
            <p:nvPicPr>
              <p:cNvPr id="15" name="Picture 14">
                <a:extLst>
                  <a:ext uri="{FF2B5EF4-FFF2-40B4-BE49-F238E27FC236}">
                    <a16:creationId xmlns:a16="http://schemas.microsoft.com/office/drawing/2014/main" id="{CAAEEB2D-CC46-98AA-2BF0-BF938A5E91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4487" y="1760737"/>
                <a:ext cx="3253202" cy="1920926"/>
              </a:xfrm>
              <a:prstGeom prst="rect">
                <a:avLst/>
              </a:prstGeom>
            </p:spPr>
          </p:pic>
          <p:sp>
            <p:nvSpPr>
              <p:cNvPr id="16" name="TextBox 15">
                <a:extLst>
                  <a:ext uri="{FF2B5EF4-FFF2-40B4-BE49-F238E27FC236}">
                    <a16:creationId xmlns:a16="http://schemas.microsoft.com/office/drawing/2014/main" id="{3137638A-61B3-DE86-B80F-A553F3B2D56D}"/>
                  </a:ext>
                </a:extLst>
              </p:cNvPr>
              <p:cNvSpPr txBox="1"/>
              <p:nvPr/>
            </p:nvSpPr>
            <p:spPr>
              <a:xfrm>
                <a:off x="1813345" y="3705675"/>
                <a:ext cx="2536166" cy="300082"/>
              </a:xfrm>
              <a:prstGeom prst="rect">
                <a:avLst/>
              </a:prstGeom>
              <a:noFill/>
            </p:spPr>
            <p:txBody>
              <a:bodyPr wrap="square" rtlCol="0">
                <a:spAutoFit/>
              </a:bodyPr>
              <a:lstStyle/>
              <a:p>
                <a:pPr algn="ctr"/>
                <a:r>
                  <a:rPr lang="en-US" sz="1350" b="1" dirty="0"/>
                  <a:t>mgc_superblue16_a</a:t>
                </a:r>
                <a:endParaRPr lang="en-US" sz="1350" dirty="0"/>
              </a:p>
            </p:txBody>
          </p:sp>
          <p:pic>
            <p:nvPicPr>
              <p:cNvPr id="17" name="Picture 16">
                <a:extLst>
                  <a:ext uri="{FF2B5EF4-FFF2-40B4-BE49-F238E27FC236}">
                    <a16:creationId xmlns:a16="http://schemas.microsoft.com/office/drawing/2014/main" id="{0662B0D1-3ECB-B84D-775A-841CCCF106AB}"/>
                  </a:ext>
                </a:extLst>
              </p:cNvPr>
              <p:cNvPicPr>
                <a:picLocks noChangeAspect="1"/>
              </p:cNvPicPr>
              <p:nvPr/>
            </p:nvPicPr>
            <p:blipFill>
              <a:blip r:embed="rId4"/>
              <a:stretch>
                <a:fillRect/>
              </a:stretch>
            </p:blipFill>
            <p:spPr>
              <a:xfrm>
                <a:off x="4629286" y="2657852"/>
                <a:ext cx="2993485" cy="2071634"/>
              </a:xfrm>
              <a:prstGeom prst="rect">
                <a:avLst/>
              </a:prstGeom>
              <a:solidFill>
                <a:schemeClr val="bg1"/>
              </a:solidFill>
            </p:spPr>
          </p:pic>
          <p:cxnSp>
            <p:nvCxnSpPr>
              <p:cNvPr id="18" name="Straight Arrow Connector 17">
                <a:extLst>
                  <a:ext uri="{FF2B5EF4-FFF2-40B4-BE49-F238E27FC236}">
                    <a16:creationId xmlns:a16="http://schemas.microsoft.com/office/drawing/2014/main" id="{9C14150B-FC88-853E-8E24-53D6E78BABFF}"/>
                  </a:ext>
                </a:extLst>
              </p:cNvPr>
              <p:cNvCxnSpPr/>
              <p:nvPr/>
            </p:nvCxnSpPr>
            <p:spPr>
              <a:xfrm flipV="1">
                <a:off x="2514600" y="2657852"/>
                <a:ext cx="2114686" cy="2044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20A72F-9751-0B5E-2A62-B0DA78BBF61B}"/>
                  </a:ext>
                </a:extLst>
              </p:cNvPr>
              <p:cNvCxnSpPr/>
              <p:nvPr/>
            </p:nvCxnSpPr>
            <p:spPr>
              <a:xfrm>
                <a:off x="2490538" y="3003280"/>
                <a:ext cx="2057831" cy="17262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D2857437-A67F-0F19-95BF-F6BD84CA3650}"/>
                </a:ext>
              </a:extLst>
            </p:cNvPr>
            <p:cNvSpPr/>
            <p:nvPr/>
          </p:nvSpPr>
          <p:spPr>
            <a:xfrm>
              <a:off x="1966282" y="3964901"/>
              <a:ext cx="204536" cy="13354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TextBox 20">
              <a:extLst>
                <a:ext uri="{FF2B5EF4-FFF2-40B4-BE49-F238E27FC236}">
                  <a16:creationId xmlns:a16="http://schemas.microsoft.com/office/drawing/2014/main" id="{E388B53D-A7D0-842A-7FCC-7F6997DDBA73}"/>
                </a:ext>
              </a:extLst>
            </p:cNvPr>
            <p:cNvSpPr txBox="1"/>
            <p:nvPr/>
          </p:nvSpPr>
          <p:spPr>
            <a:xfrm>
              <a:off x="4588571" y="3219614"/>
              <a:ext cx="2182817" cy="387441"/>
            </a:xfrm>
            <a:prstGeom prst="rect">
              <a:avLst/>
            </a:prstGeom>
            <a:noFill/>
          </p:spPr>
          <p:txBody>
            <a:bodyPr wrap="square" rtlCol="0">
              <a:spAutoFit/>
            </a:bodyPr>
            <a:lstStyle/>
            <a:p>
              <a:r>
                <a:rPr lang="en-US" sz="2400" b="1" dirty="0"/>
                <a:t>Zoomed area</a:t>
              </a:r>
            </a:p>
          </p:txBody>
        </p:sp>
      </p:grpSp>
      <p:sp>
        <p:nvSpPr>
          <p:cNvPr id="5" name="TextBox 4">
            <a:extLst>
              <a:ext uri="{FF2B5EF4-FFF2-40B4-BE49-F238E27FC236}">
                <a16:creationId xmlns:a16="http://schemas.microsoft.com/office/drawing/2014/main" id="{DD314CD6-7E35-2989-E072-4127FBD9AC02}"/>
              </a:ext>
            </a:extLst>
          </p:cNvPr>
          <p:cNvSpPr txBox="1"/>
          <p:nvPr/>
        </p:nvSpPr>
        <p:spPr>
          <a:xfrm>
            <a:off x="3553960" y="6596390"/>
            <a:ext cx="1860698" cy="261610"/>
          </a:xfrm>
          <a:prstGeom prst="rect">
            <a:avLst/>
          </a:prstGeom>
          <a:noFill/>
        </p:spPr>
        <p:txBody>
          <a:bodyPr wrap="square" rtlCol="0">
            <a:spAutoFit/>
          </a:bodyPr>
          <a:lstStyle/>
          <a:p>
            <a:r>
              <a:rPr lang="en-US" sz="1100" dirty="0"/>
              <a:t>Thanks: Nima Darav, AMD</a:t>
            </a:r>
          </a:p>
        </p:txBody>
      </p:sp>
    </p:spTree>
    <p:extLst>
      <p:ext uri="{BB962C8B-B14F-4D97-AF65-F5344CB8AC3E}">
        <p14:creationId xmlns:p14="http://schemas.microsoft.com/office/powerpoint/2010/main" val="3425656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F91F0-B020-D5C5-00EC-5ECE82460439}"/>
              </a:ext>
            </a:extLst>
          </p:cNvPr>
          <p:cNvSpPr>
            <a:spLocks noGrp="1"/>
          </p:cNvSpPr>
          <p:nvPr>
            <p:ph type="title"/>
          </p:nvPr>
        </p:nvSpPr>
        <p:spPr/>
        <p:txBody>
          <a:bodyPr/>
          <a:lstStyle/>
          <a:p>
            <a:r>
              <a:rPr lang="en-US" dirty="0"/>
              <a:t>Edge spacing constraints</a:t>
            </a:r>
          </a:p>
        </p:txBody>
      </p:sp>
      <p:sp>
        <p:nvSpPr>
          <p:cNvPr id="4" name="Footer Placeholder 3">
            <a:extLst>
              <a:ext uri="{FF2B5EF4-FFF2-40B4-BE49-F238E27FC236}">
                <a16:creationId xmlns:a16="http://schemas.microsoft.com/office/drawing/2014/main" id="{C60220BF-5A74-D460-E3BE-5F9EC5ED7D53}"/>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0" name="Group 19">
            <a:extLst>
              <a:ext uri="{FF2B5EF4-FFF2-40B4-BE49-F238E27FC236}">
                <a16:creationId xmlns:a16="http://schemas.microsoft.com/office/drawing/2014/main" id="{B5255B31-05DE-CD89-F425-73ACB823DFBC}"/>
              </a:ext>
            </a:extLst>
          </p:cNvPr>
          <p:cNvGrpSpPr/>
          <p:nvPr/>
        </p:nvGrpSpPr>
        <p:grpSpPr>
          <a:xfrm>
            <a:off x="257176" y="1157131"/>
            <a:ext cx="8557961" cy="4812779"/>
            <a:chOff x="1276904" y="1461817"/>
            <a:chExt cx="6190145" cy="3259938"/>
          </a:xfrm>
        </p:grpSpPr>
        <p:sp>
          <p:nvSpPr>
            <p:cNvPr id="5" name="TextBox 4">
              <a:extLst>
                <a:ext uri="{FF2B5EF4-FFF2-40B4-BE49-F238E27FC236}">
                  <a16:creationId xmlns:a16="http://schemas.microsoft.com/office/drawing/2014/main" id="{17F8BCC3-7A35-3B57-688D-08BABDFBF34B}"/>
                </a:ext>
              </a:extLst>
            </p:cNvPr>
            <p:cNvSpPr txBox="1"/>
            <p:nvPr/>
          </p:nvSpPr>
          <p:spPr>
            <a:xfrm>
              <a:off x="2252378" y="4409046"/>
              <a:ext cx="4150406" cy="312709"/>
            </a:xfrm>
            <a:prstGeom prst="rect">
              <a:avLst/>
            </a:prstGeom>
            <a:noFill/>
          </p:spPr>
          <p:txBody>
            <a:bodyPr wrap="square" rtlCol="0">
              <a:spAutoFit/>
            </a:bodyPr>
            <a:lstStyle/>
            <a:p>
              <a:r>
                <a:rPr lang="en-US" sz="2400" b="1" dirty="0">
                  <a:solidFill>
                    <a:srgbClr val="FF0000"/>
                  </a:solidFill>
                </a:rPr>
                <a:t>Two cells are too close to each other</a:t>
              </a:r>
            </a:p>
          </p:txBody>
        </p:sp>
        <p:grpSp>
          <p:nvGrpSpPr>
            <p:cNvPr id="6" name="Group 5">
              <a:extLst>
                <a:ext uri="{FF2B5EF4-FFF2-40B4-BE49-F238E27FC236}">
                  <a16:creationId xmlns:a16="http://schemas.microsoft.com/office/drawing/2014/main" id="{A1D9CF4A-0112-7C24-E369-04F5D45DD2C7}"/>
                </a:ext>
              </a:extLst>
            </p:cNvPr>
            <p:cNvGrpSpPr/>
            <p:nvPr/>
          </p:nvGrpSpPr>
          <p:grpSpPr>
            <a:xfrm>
              <a:off x="1276904" y="1461817"/>
              <a:ext cx="6190145" cy="2793332"/>
              <a:chOff x="1476928" y="1318942"/>
              <a:chExt cx="6190145" cy="2793332"/>
            </a:xfrm>
          </p:grpSpPr>
          <p:sp>
            <p:nvSpPr>
              <p:cNvPr id="7" name="Cube 6">
                <a:extLst>
                  <a:ext uri="{FF2B5EF4-FFF2-40B4-BE49-F238E27FC236}">
                    <a16:creationId xmlns:a16="http://schemas.microsoft.com/office/drawing/2014/main" id="{6B05801D-656F-FC7B-39AB-ABB3AAF73983}"/>
                  </a:ext>
                </a:extLst>
              </p:cNvPr>
              <p:cNvSpPr/>
              <p:nvPr/>
            </p:nvSpPr>
            <p:spPr>
              <a:xfrm>
                <a:off x="2107642" y="2364601"/>
                <a:ext cx="2921667" cy="1448450"/>
              </a:xfrm>
              <a:prstGeom prst="cube">
                <a:avLst>
                  <a:gd name="adj" fmla="val 78424"/>
                </a:avLst>
              </a:prstGeom>
              <a:solidFill>
                <a:schemeClr val="bg1">
                  <a:lumMod val="65000"/>
                  <a:alpha val="51000"/>
                </a:schemeClr>
              </a:solidFill>
            </p:spPr>
            <p:style>
              <a:lnRef idx="3">
                <a:schemeClr val="lt1"/>
              </a:lnRef>
              <a:fillRef idx="1">
                <a:schemeClr val="dk1"/>
              </a:fillRef>
              <a:effectRef idx="1">
                <a:schemeClr val="dk1"/>
              </a:effectRef>
              <a:fontRef idx="minor">
                <a:schemeClr val="lt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9pPr>
              </a:lstStyle>
              <a:p>
                <a:pPr algn="ctr"/>
                <a:endParaRPr lang="en-US" dirty="0"/>
              </a:p>
            </p:txBody>
          </p:sp>
          <p:sp>
            <p:nvSpPr>
              <p:cNvPr id="8" name="Cube 7">
                <a:extLst>
                  <a:ext uri="{FF2B5EF4-FFF2-40B4-BE49-F238E27FC236}">
                    <a16:creationId xmlns:a16="http://schemas.microsoft.com/office/drawing/2014/main" id="{EDD39859-FD59-2663-9009-00111D97D241}"/>
                  </a:ext>
                </a:extLst>
              </p:cNvPr>
              <p:cNvSpPr/>
              <p:nvPr/>
            </p:nvSpPr>
            <p:spPr>
              <a:xfrm>
                <a:off x="4109965" y="2376108"/>
                <a:ext cx="2921667" cy="1448450"/>
              </a:xfrm>
              <a:prstGeom prst="cube">
                <a:avLst>
                  <a:gd name="adj" fmla="val 78424"/>
                </a:avLst>
              </a:prstGeom>
              <a:solidFill>
                <a:schemeClr val="bg1">
                  <a:lumMod val="65000"/>
                </a:schemeClr>
              </a:solidFill>
              <a:ln>
                <a:solidFill>
                  <a:schemeClr val="bg1">
                    <a:lumMod val="95000"/>
                  </a:schemeClr>
                </a:solidFill>
              </a:ln>
            </p:spPr>
            <p:style>
              <a:lnRef idx="3">
                <a:schemeClr val="lt1"/>
              </a:lnRef>
              <a:fillRef idx="1">
                <a:schemeClr val="dk1"/>
              </a:fillRef>
              <a:effectRef idx="1">
                <a:schemeClr val="dk1"/>
              </a:effectRef>
              <a:fontRef idx="minor">
                <a:schemeClr val="lt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9pPr>
              </a:lstStyle>
              <a:p>
                <a:pPr algn="ctr"/>
                <a:endParaRPr lang="en-US" dirty="0"/>
              </a:p>
            </p:txBody>
          </p:sp>
          <p:cxnSp>
            <p:nvCxnSpPr>
              <p:cNvPr id="9" name="Straight Arrow Connector 8">
                <a:extLst>
                  <a:ext uri="{FF2B5EF4-FFF2-40B4-BE49-F238E27FC236}">
                    <a16:creationId xmlns:a16="http://schemas.microsoft.com/office/drawing/2014/main" id="{2C5657BA-2A47-6B37-4F2B-83C335611E04}"/>
                  </a:ext>
                </a:extLst>
              </p:cNvPr>
              <p:cNvCxnSpPr>
                <a:cxnSpLocks/>
                <a:stCxn id="10" idx="2"/>
                <a:endCxn id="12" idx="1"/>
              </p:cNvCxnSpPr>
              <p:nvPr/>
            </p:nvCxnSpPr>
            <p:spPr>
              <a:xfrm>
                <a:off x="4742979" y="1631651"/>
                <a:ext cx="109963" cy="516685"/>
              </a:xfrm>
              <a:prstGeom prst="straightConnector1">
                <a:avLst/>
              </a:prstGeom>
              <a:ln w="508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67">
                <a:extLst>
                  <a:ext uri="{FF2B5EF4-FFF2-40B4-BE49-F238E27FC236}">
                    <a16:creationId xmlns:a16="http://schemas.microsoft.com/office/drawing/2014/main" id="{6BAA7118-687E-18E9-2437-F53BD855CF5B}"/>
                  </a:ext>
                </a:extLst>
              </p:cNvPr>
              <p:cNvSpPr txBox="1"/>
              <p:nvPr/>
            </p:nvSpPr>
            <p:spPr>
              <a:xfrm>
                <a:off x="1818884" y="1318942"/>
                <a:ext cx="5848189" cy="312709"/>
              </a:xfrm>
              <a:prstGeom prst="rect">
                <a:avLst/>
              </a:prstGeom>
              <a:noFill/>
            </p:spPr>
            <p:txBody>
              <a:bodyPr wrap="square" rtlCol="0">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pPr algn="ctr"/>
                <a:r>
                  <a:rPr lang="en-US" sz="2400" b="1" dirty="0">
                    <a:highlight>
                      <a:srgbClr val="FFFF00"/>
                    </a:highlight>
                  </a:rPr>
                  <a:t>Prone to pin access and short problems </a:t>
                </a:r>
              </a:p>
            </p:txBody>
          </p:sp>
          <p:sp>
            <p:nvSpPr>
              <p:cNvPr id="11" name="Cube 10">
                <a:extLst>
                  <a:ext uri="{FF2B5EF4-FFF2-40B4-BE49-F238E27FC236}">
                    <a16:creationId xmlns:a16="http://schemas.microsoft.com/office/drawing/2014/main" id="{1E00AA83-1A97-9BCD-F8C1-A3B3C3E5BBA3}"/>
                  </a:ext>
                </a:extLst>
              </p:cNvPr>
              <p:cNvSpPr/>
              <p:nvPr/>
            </p:nvSpPr>
            <p:spPr>
              <a:xfrm>
                <a:off x="1476928" y="2390642"/>
                <a:ext cx="6190145" cy="1452987"/>
              </a:xfrm>
              <a:prstGeom prst="cube">
                <a:avLst>
                  <a:gd name="adj" fmla="val 78424"/>
                </a:avLst>
              </a:prstGeom>
              <a:no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9pPr>
              </a:lstStyle>
              <a:p>
                <a:pPr algn="ctr"/>
                <a:endParaRPr lang="en-US"/>
              </a:p>
            </p:txBody>
          </p:sp>
          <p:sp>
            <p:nvSpPr>
              <p:cNvPr id="12" name="Oval 11">
                <a:extLst>
                  <a:ext uri="{FF2B5EF4-FFF2-40B4-BE49-F238E27FC236}">
                    <a16:creationId xmlns:a16="http://schemas.microsoft.com/office/drawing/2014/main" id="{72837758-DCEA-5C9F-1CBE-9627F2F8105C}"/>
                  </a:ext>
                </a:extLst>
              </p:cNvPr>
              <p:cNvSpPr/>
              <p:nvPr/>
            </p:nvSpPr>
            <p:spPr>
              <a:xfrm rot="3007217">
                <a:off x="3956571" y="1770742"/>
                <a:ext cx="1051639" cy="2304068"/>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lt1"/>
                    </a:solidFill>
                    <a:latin typeface="+mn-lt"/>
                    <a:ea typeface="+mn-ea"/>
                    <a:cs typeface="+mn-cs"/>
                    <a:sym typeface="Arial"/>
                  </a:defRPr>
                </a:lvl9pPr>
              </a:lstStyle>
              <a:p>
                <a:pPr algn="ctr"/>
                <a:endParaRPr lang="en-US"/>
              </a:p>
            </p:txBody>
          </p:sp>
          <p:cxnSp>
            <p:nvCxnSpPr>
              <p:cNvPr id="13" name="Straight Arrow Connector 12">
                <a:extLst>
                  <a:ext uri="{FF2B5EF4-FFF2-40B4-BE49-F238E27FC236}">
                    <a16:creationId xmlns:a16="http://schemas.microsoft.com/office/drawing/2014/main" id="{09C97FED-048B-72EF-FB91-D3A7AC8CD580}"/>
                  </a:ext>
                </a:extLst>
              </p:cNvPr>
              <p:cNvCxnSpPr>
                <a:cxnSpLocks/>
              </p:cNvCxnSpPr>
              <p:nvPr/>
            </p:nvCxnSpPr>
            <p:spPr>
              <a:xfrm>
                <a:off x="3822845" y="4112274"/>
                <a:ext cx="370878" cy="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ube 13">
                <a:extLst>
                  <a:ext uri="{FF2B5EF4-FFF2-40B4-BE49-F238E27FC236}">
                    <a16:creationId xmlns:a16="http://schemas.microsoft.com/office/drawing/2014/main" id="{C10BA945-E0D9-2FA9-B359-3C4B93C6AD1C}"/>
                  </a:ext>
                </a:extLst>
              </p:cNvPr>
              <p:cNvSpPr/>
              <p:nvPr/>
            </p:nvSpPr>
            <p:spPr>
              <a:xfrm>
                <a:off x="2912088" y="2364600"/>
                <a:ext cx="1197877" cy="1114482"/>
              </a:xfrm>
              <a:prstGeom prst="cube">
                <a:avLst>
                  <a:gd name="adj" fmla="val 87398"/>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9pPr>
              </a:lstStyle>
              <a:p>
                <a:pPr algn="ctr"/>
                <a:endParaRPr lang="en-US" dirty="0"/>
              </a:p>
            </p:txBody>
          </p:sp>
          <p:sp>
            <p:nvSpPr>
              <p:cNvPr id="15" name="Cube 14">
                <a:extLst>
                  <a:ext uri="{FF2B5EF4-FFF2-40B4-BE49-F238E27FC236}">
                    <a16:creationId xmlns:a16="http://schemas.microsoft.com/office/drawing/2014/main" id="{E0F7666A-EBBF-96E5-04A2-28AFDCC07F05}"/>
                  </a:ext>
                </a:extLst>
              </p:cNvPr>
              <p:cNvSpPr/>
              <p:nvPr/>
            </p:nvSpPr>
            <p:spPr>
              <a:xfrm>
                <a:off x="2237172" y="2364597"/>
                <a:ext cx="1197877" cy="1114482"/>
              </a:xfrm>
              <a:prstGeom prst="cube">
                <a:avLst>
                  <a:gd name="adj" fmla="val 87398"/>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9pPr>
              </a:lstStyle>
              <a:p>
                <a:pPr algn="ctr"/>
                <a:endParaRPr lang="en-US" dirty="0"/>
              </a:p>
            </p:txBody>
          </p:sp>
          <p:sp>
            <p:nvSpPr>
              <p:cNvPr id="16" name="Cube 15">
                <a:extLst>
                  <a:ext uri="{FF2B5EF4-FFF2-40B4-BE49-F238E27FC236}">
                    <a16:creationId xmlns:a16="http://schemas.microsoft.com/office/drawing/2014/main" id="{D16E3982-F3DC-37FC-7B86-8B1E263DA768}"/>
                  </a:ext>
                </a:extLst>
              </p:cNvPr>
              <p:cNvSpPr/>
              <p:nvPr/>
            </p:nvSpPr>
            <p:spPr>
              <a:xfrm>
                <a:off x="4193723" y="2378299"/>
                <a:ext cx="1197877" cy="1089797"/>
              </a:xfrm>
              <a:prstGeom prst="cube">
                <a:avLst>
                  <a:gd name="adj" fmla="val 87398"/>
                </a:avLst>
              </a:prstGeom>
              <a:solidFill>
                <a:srgbClr val="FF6699"/>
              </a:solidFill>
              <a:ln>
                <a:solidFill>
                  <a:schemeClr val="accent5">
                    <a:shade val="95000"/>
                    <a:satMod val="105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9pPr>
              </a:lstStyle>
              <a:p>
                <a:pPr algn="ctr"/>
                <a:endParaRPr lang="en-US" dirty="0"/>
              </a:p>
            </p:txBody>
          </p:sp>
          <p:sp>
            <p:nvSpPr>
              <p:cNvPr id="17" name="Cube 16">
                <a:extLst>
                  <a:ext uri="{FF2B5EF4-FFF2-40B4-BE49-F238E27FC236}">
                    <a16:creationId xmlns:a16="http://schemas.microsoft.com/office/drawing/2014/main" id="{5A391F73-8F7A-4B08-F00E-120403064658}"/>
                  </a:ext>
                </a:extLst>
              </p:cNvPr>
              <p:cNvSpPr/>
              <p:nvPr/>
            </p:nvSpPr>
            <p:spPr>
              <a:xfrm>
                <a:off x="3594325" y="2392146"/>
                <a:ext cx="1197877" cy="1089797"/>
              </a:xfrm>
              <a:prstGeom prst="cube">
                <a:avLst>
                  <a:gd name="adj" fmla="val 87398"/>
                </a:avLst>
              </a:prstGeom>
              <a:solidFill>
                <a:srgbClr val="FF6699"/>
              </a:solidFill>
            </p:spPr>
            <p:style>
              <a:lnRef idx="1">
                <a:schemeClr val="accent5"/>
              </a:lnRef>
              <a:fillRef idx="2">
                <a:schemeClr val="accent5"/>
              </a:fillRef>
              <a:effectRef idx="1">
                <a:schemeClr val="accent5"/>
              </a:effectRef>
              <a:fontRef idx="minor">
                <a:schemeClr val="dk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9pPr>
              </a:lstStyle>
              <a:p>
                <a:pPr algn="ctr"/>
                <a:endParaRPr lang="en-US"/>
              </a:p>
            </p:txBody>
          </p:sp>
          <p:sp>
            <p:nvSpPr>
              <p:cNvPr id="18" name="Cube 17">
                <a:extLst>
                  <a:ext uri="{FF2B5EF4-FFF2-40B4-BE49-F238E27FC236}">
                    <a16:creationId xmlns:a16="http://schemas.microsoft.com/office/drawing/2014/main" id="{28208B62-7867-407C-2A8F-41728ACFB57B}"/>
                  </a:ext>
                </a:extLst>
              </p:cNvPr>
              <p:cNvSpPr/>
              <p:nvPr/>
            </p:nvSpPr>
            <p:spPr>
              <a:xfrm>
                <a:off x="5596648" y="2387611"/>
                <a:ext cx="1197877" cy="1089797"/>
              </a:xfrm>
              <a:prstGeom prst="cube">
                <a:avLst>
                  <a:gd name="adj" fmla="val 87398"/>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9pPr>
              </a:lstStyle>
              <a:p>
                <a:pPr algn="ctr"/>
                <a:endParaRPr lang="en-US"/>
              </a:p>
            </p:txBody>
          </p:sp>
          <p:sp>
            <p:nvSpPr>
              <p:cNvPr id="19" name="Cube 18">
                <a:extLst>
                  <a:ext uri="{FF2B5EF4-FFF2-40B4-BE49-F238E27FC236}">
                    <a16:creationId xmlns:a16="http://schemas.microsoft.com/office/drawing/2014/main" id="{58E989B0-5ED9-E305-C211-95466919F1B2}"/>
                  </a:ext>
                </a:extLst>
              </p:cNvPr>
              <p:cNvSpPr/>
              <p:nvPr/>
            </p:nvSpPr>
            <p:spPr>
              <a:xfrm>
                <a:off x="4914411" y="2376107"/>
                <a:ext cx="1197877" cy="1114482"/>
              </a:xfrm>
              <a:prstGeom prst="cube">
                <a:avLst>
                  <a:gd name="adj" fmla="val 87398"/>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1pPr>
                <a:lvl2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2pPr>
                <a:lvl3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3pPr>
                <a:lvl4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4pPr>
                <a:lvl5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5pPr>
                <a:lvl6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6pPr>
                <a:lvl7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7pPr>
                <a:lvl8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8pPr>
                <a:lvl9pPr marR="0" algn="l" rtl="0">
                  <a:lnSpc>
                    <a:spcPct val="100000"/>
                  </a:lnSpc>
                  <a:spcBef>
                    <a:spcPts val="0"/>
                  </a:spcBef>
                  <a:spcAft>
                    <a:spcPts val="0"/>
                  </a:spcAft>
                  <a:buNone/>
                  <a:defRPr sz="1400" b="0" i="0" u="none" strike="noStrike" cap="none" baseline="0">
                    <a:solidFill>
                      <a:schemeClr val="dk1"/>
                    </a:solidFill>
                    <a:latin typeface="+mn-lt"/>
                    <a:ea typeface="+mn-ea"/>
                    <a:cs typeface="+mn-cs"/>
                    <a:sym typeface="Arial"/>
                  </a:defRPr>
                </a:lvl9pPr>
              </a:lstStyle>
              <a:p>
                <a:pPr algn="ctr"/>
                <a:endParaRPr lang="en-US" dirty="0"/>
              </a:p>
            </p:txBody>
          </p:sp>
        </p:grpSp>
      </p:grpSp>
      <p:sp>
        <p:nvSpPr>
          <p:cNvPr id="2" name="TextBox 1">
            <a:extLst>
              <a:ext uri="{FF2B5EF4-FFF2-40B4-BE49-F238E27FC236}">
                <a16:creationId xmlns:a16="http://schemas.microsoft.com/office/drawing/2014/main" id="{62789053-6A19-77F5-F32D-8CD792D4F3CE}"/>
              </a:ext>
            </a:extLst>
          </p:cNvPr>
          <p:cNvSpPr txBox="1"/>
          <p:nvPr/>
        </p:nvSpPr>
        <p:spPr>
          <a:xfrm>
            <a:off x="3553960" y="6596390"/>
            <a:ext cx="1860698" cy="261610"/>
          </a:xfrm>
          <a:prstGeom prst="rect">
            <a:avLst/>
          </a:prstGeom>
          <a:noFill/>
        </p:spPr>
        <p:txBody>
          <a:bodyPr wrap="square" rtlCol="0">
            <a:spAutoFit/>
          </a:bodyPr>
          <a:lstStyle/>
          <a:p>
            <a:r>
              <a:rPr lang="en-US" sz="1100" dirty="0"/>
              <a:t>Thanks: Nima Darav, AMD</a:t>
            </a:r>
          </a:p>
        </p:txBody>
      </p:sp>
    </p:spTree>
    <p:extLst>
      <p:ext uri="{BB962C8B-B14F-4D97-AF65-F5344CB8AC3E}">
        <p14:creationId xmlns:p14="http://schemas.microsoft.com/office/powerpoint/2010/main" val="2526418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4FC4B44-A089-BFC0-1414-F2D64CBB9B9A}"/>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0183AF13-7F97-5CFC-FEA2-C69CC479C0C9}"/>
              </a:ext>
            </a:extLst>
          </p:cNvPr>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a:bodyPr>
          <a:lstStyle/>
          <a:p>
            <a:r>
              <a:rPr lang="en" dirty="0"/>
              <a:t>DPL</a:t>
            </a:r>
            <a:endParaRPr dirty="0"/>
          </a:p>
        </p:txBody>
      </p:sp>
      <p:sp>
        <p:nvSpPr>
          <p:cNvPr id="2" name="Footer Placeholder 2">
            <a:extLst>
              <a:ext uri="{FF2B5EF4-FFF2-40B4-BE49-F238E27FC236}">
                <a16:creationId xmlns:a16="http://schemas.microsoft.com/office/drawing/2014/main" id="{0E77D28E-3F6E-7836-A8E5-EB4327628F1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4207656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F6F48A-F93F-AFD1-995D-8AD4D4AB4A17}"/>
              </a:ext>
            </a:extLst>
          </p:cNvPr>
          <p:cNvSpPr>
            <a:spLocks noGrp="1"/>
          </p:cNvSpPr>
          <p:nvPr>
            <p:ph type="body" idx="1"/>
          </p:nvPr>
        </p:nvSpPr>
        <p:spPr/>
        <p:txBody>
          <a:bodyPr/>
          <a:lstStyle/>
          <a:p>
            <a:pPr>
              <a:lnSpc>
                <a:spcPct val="100000"/>
              </a:lnSpc>
            </a:pPr>
            <a:r>
              <a:rPr lang="en-US" altLang="zh-CN" dirty="0">
                <a:ea typeface="宋体" panose="02010600030101010101" pitchFamily="2" charset="-122"/>
              </a:rPr>
              <a:t>Global placement must be legalized </a:t>
            </a:r>
          </a:p>
          <a:p>
            <a:pPr lvl="1">
              <a:lnSpc>
                <a:spcPct val="100000"/>
              </a:lnSpc>
              <a:spcBef>
                <a:spcPts val="1920"/>
              </a:spcBef>
            </a:pPr>
            <a:r>
              <a:rPr lang="en-US" altLang="zh-CN" dirty="0">
                <a:ea typeface="宋体" panose="02010600030101010101" pitchFamily="2" charset="-122"/>
              </a:rPr>
              <a:t>Cell locations typically do not align with power rails </a:t>
            </a:r>
          </a:p>
          <a:p>
            <a:pPr lvl="1">
              <a:lnSpc>
                <a:spcPct val="100000"/>
              </a:lnSpc>
              <a:spcBef>
                <a:spcPts val="1920"/>
              </a:spcBef>
            </a:pPr>
            <a:r>
              <a:rPr lang="en-US" altLang="zh-CN" dirty="0">
                <a:ea typeface="宋体" panose="02010600030101010101" pitchFamily="2" charset="-122"/>
              </a:rPr>
              <a:t>Small cell overlaps due to incremental changes, such as cell resizing or buffer insertion</a:t>
            </a:r>
          </a:p>
          <a:p>
            <a:pPr>
              <a:lnSpc>
                <a:spcPct val="100000"/>
              </a:lnSpc>
              <a:spcBef>
                <a:spcPts val="1920"/>
              </a:spcBef>
            </a:pPr>
            <a:r>
              <a:rPr lang="en-US" altLang="zh-CN" dirty="0">
                <a:solidFill>
                  <a:srgbClr val="CC0000"/>
                </a:solidFill>
                <a:ea typeface="宋体" panose="02010600030101010101" pitchFamily="2" charset="-122"/>
              </a:rPr>
              <a:t>Legalization</a:t>
            </a:r>
            <a:r>
              <a:rPr lang="en-US" altLang="zh-CN" dirty="0">
                <a:ea typeface="宋体" panose="02010600030101010101" pitchFamily="2" charset="-122"/>
              </a:rPr>
              <a:t> seeks to find legal, non-overlapping placements for all placeable modules</a:t>
            </a:r>
            <a:endParaRPr lang="en-US" dirty="0"/>
          </a:p>
          <a:p>
            <a:pPr defTabSz="914400">
              <a:lnSpc>
                <a:spcPct val="100000"/>
              </a:lnSpc>
              <a:spcBef>
                <a:spcPts val="1920"/>
              </a:spcBef>
              <a:tabLst/>
            </a:pPr>
            <a:r>
              <a:rPr lang="en-US" altLang="zh-CN" dirty="0">
                <a:ea typeface="宋体" panose="02010600030101010101" pitchFamily="2" charset="-122"/>
              </a:rPr>
              <a:t>Legalization can be improved by </a:t>
            </a:r>
            <a:r>
              <a:rPr lang="en-US" altLang="zh-CN" dirty="0">
                <a:solidFill>
                  <a:srgbClr val="CC0000"/>
                </a:solidFill>
                <a:ea typeface="宋体" panose="02010600030101010101" pitchFamily="2" charset="-122"/>
              </a:rPr>
              <a:t>detailed placement</a:t>
            </a:r>
            <a:r>
              <a:rPr lang="en-US" altLang="zh-CN" dirty="0">
                <a:ea typeface="宋体" panose="02010600030101010101" pitchFamily="2" charset="-122"/>
              </a:rPr>
              <a:t> techniques, such as</a:t>
            </a:r>
          </a:p>
          <a:p>
            <a:pPr marL="742950" lvl="1" indent="-285750" defTabSz="914400">
              <a:lnSpc>
                <a:spcPct val="100000"/>
              </a:lnSpc>
              <a:spcBef>
                <a:spcPts val="1920"/>
              </a:spcBef>
              <a:tabLst/>
            </a:pPr>
            <a:r>
              <a:rPr lang="en-US" altLang="zh-CN" dirty="0">
                <a:ea typeface="宋体" panose="02010600030101010101" pitchFamily="2" charset="-122"/>
              </a:rPr>
              <a:t>Swapping neighboring cells to reduce wirelength</a:t>
            </a:r>
          </a:p>
          <a:p>
            <a:pPr marL="742950" lvl="1" indent="-285750" defTabSz="914400">
              <a:lnSpc>
                <a:spcPct val="100000"/>
              </a:lnSpc>
              <a:spcBef>
                <a:spcPts val="1920"/>
              </a:spcBef>
              <a:tabLst/>
            </a:pPr>
            <a:r>
              <a:rPr lang="en-US" altLang="zh-CN" dirty="0">
                <a:ea typeface="宋体" panose="02010600030101010101" pitchFamily="2" charset="-122"/>
              </a:rPr>
              <a:t>Sliding cells to unused space</a:t>
            </a:r>
          </a:p>
          <a:p>
            <a:pPr defTabSz="914400">
              <a:lnSpc>
                <a:spcPct val="100000"/>
              </a:lnSpc>
              <a:spcBef>
                <a:spcPts val="1920"/>
              </a:spcBef>
              <a:tabLst/>
            </a:pPr>
            <a:r>
              <a:rPr lang="en-US" altLang="zh-CN" dirty="0">
                <a:ea typeface="宋体" panose="02010600030101010101" pitchFamily="2" charset="-122"/>
              </a:rPr>
              <a:t>Software implementations of legalization and detailed placement are often </a:t>
            </a:r>
            <a:r>
              <a:rPr lang="en-US" altLang="zh-CN" b="1" dirty="0">
                <a:ea typeface="宋体" panose="02010600030101010101" pitchFamily="2" charset="-122"/>
              </a:rPr>
              <a:t>bundled</a:t>
            </a:r>
            <a:r>
              <a:rPr lang="en-US" altLang="zh-CN" dirty="0">
                <a:ea typeface="宋体" panose="02010600030101010101" pitchFamily="2" charset="-122"/>
              </a:rPr>
              <a:t> (</a:t>
            </a:r>
            <a:r>
              <a:rPr lang="en-US" altLang="zh-CN" dirty="0">
                <a:ea typeface="宋体" panose="02010600030101010101" pitchFamily="2" charset="-122"/>
                <a:hlinkClick r:id="rId2"/>
              </a:rPr>
              <a:t>dpl</a:t>
            </a:r>
            <a:r>
              <a:rPr lang="en-US" altLang="zh-CN" dirty="0">
                <a:ea typeface="宋体" panose="02010600030101010101" pitchFamily="2" charset="-122"/>
              </a:rPr>
              <a:t>)</a:t>
            </a:r>
          </a:p>
          <a:p>
            <a:endParaRPr lang="en-US" dirty="0"/>
          </a:p>
        </p:txBody>
      </p:sp>
      <p:sp>
        <p:nvSpPr>
          <p:cNvPr id="3" name="Title 2">
            <a:extLst>
              <a:ext uri="{FF2B5EF4-FFF2-40B4-BE49-F238E27FC236}">
                <a16:creationId xmlns:a16="http://schemas.microsoft.com/office/drawing/2014/main" id="{F89247DD-3C66-A859-284B-0DA77FD74299}"/>
              </a:ext>
            </a:extLst>
          </p:cNvPr>
          <p:cNvSpPr>
            <a:spLocks noGrp="1"/>
          </p:cNvSpPr>
          <p:nvPr>
            <p:ph type="title"/>
          </p:nvPr>
        </p:nvSpPr>
        <p:spPr/>
        <p:txBody>
          <a:bodyPr/>
          <a:lstStyle/>
          <a:p>
            <a:r>
              <a:rPr lang="en-US" dirty="0"/>
              <a:t>Legalization and detailed placement</a:t>
            </a:r>
          </a:p>
        </p:txBody>
      </p:sp>
      <p:sp>
        <p:nvSpPr>
          <p:cNvPr id="4" name="Footer Placeholder 3">
            <a:extLst>
              <a:ext uri="{FF2B5EF4-FFF2-40B4-BE49-F238E27FC236}">
                <a16:creationId xmlns:a16="http://schemas.microsoft.com/office/drawing/2014/main" id="{FA57EBD8-4386-AAA0-9C5C-7F5349B3EDE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77761254-9507-F594-00AE-1A9FBF344936}"/>
              </a:ext>
            </a:extLst>
          </p:cNvPr>
          <p:cNvSpPr txBox="1"/>
          <p:nvPr/>
        </p:nvSpPr>
        <p:spPr>
          <a:xfrm>
            <a:off x="3553960" y="6596390"/>
            <a:ext cx="2230152" cy="261610"/>
          </a:xfrm>
          <a:prstGeom prst="rect">
            <a:avLst/>
          </a:prstGeom>
          <a:noFill/>
        </p:spPr>
        <p:txBody>
          <a:bodyPr wrap="square" rtlCol="0">
            <a:spAutoFit/>
          </a:bodyPr>
          <a:lstStyle/>
          <a:p>
            <a:r>
              <a:rPr lang="en-US" sz="1100" dirty="0"/>
              <a:t>Thanks: Sang-Gi Do, Samsung</a:t>
            </a:r>
          </a:p>
        </p:txBody>
      </p:sp>
    </p:spTree>
    <p:extLst>
      <p:ext uri="{BB962C8B-B14F-4D97-AF65-F5344CB8AC3E}">
        <p14:creationId xmlns:p14="http://schemas.microsoft.com/office/powerpoint/2010/main" val="2487352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B81FBA0-4CEE-314E-6A39-AD169970F444}"/>
              </a:ext>
            </a:extLst>
          </p:cNvPr>
          <p:cNvSpPr>
            <a:spLocks noGrp="1"/>
          </p:cNvSpPr>
          <p:nvPr>
            <p:ph type="body" idx="1"/>
          </p:nvPr>
        </p:nvSpPr>
        <p:spPr>
          <a:xfrm>
            <a:off x="20774" y="711882"/>
            <a:ext cx="8986701" cy="5688920"/>
          </a:xfrm>
        </p:spPr>
        <p:txBody>
          <a:bodyPr/>
          <a:lstStyle/>
          <a:p>
            <a:r>
              <a:rPr lang="en-US" b="1" dirty="0"/>
              <a:t>Legalization:</a:t>
            </a:r>
            <a:r>
              <a:rPr lang="en-US" dirty="0"/>
              <a:t> seek </a:t>
            </a:r>
            <a:r>
              <a:rPr lang="en-US" b="1" dirty="0"/>
              <a:t>legal</a:t>
            </a:r>
            <a:r>
              <a:rPr lang="en-US" dirty="0"/>
              <a:t> placement + remove </a:t>
            </a:r>
            <a:r>
              <a:rPr lang="en-US" b="1" dirty="0"/>
              <a:t>overlaps</a:t>
            </a:r>
          </a:p>
          <a:p>
            <a:endParaRPr lang="en-US" dirty="0"/>
          </a:p>
          <a:p>
            <a:endParaRPr lang="en-US" dirty="0"/>
          </a:p>
          <a:p>
            <a:endParaRPr lang="en-US" dirty="0"/>
          </a:p>
          <a:p>
            <a:endParaRPr lang="en-US" dirty="0"/>
          </a:p>
          <a:p>
            <a:endParaRPr lang="en-US" dirty="0"/>
          </a:p>
          <a:p>
            <a:endParaRPr lang="en-US" dirty="0"/>
          </a:p>
          <a:p>
            <a:pPr>
              <a:lnSpc>
                <a:spcPct val="100000"/>
              </a:lnSpc>
            </a:pPr>
            <a:r>
              <a:rPr lang="en-US" b="1" dirty="0"/>
              <a:t>Mixed-height</a:t>
            </a:r>
            <a:r>
              <a:rPr lang="en-US" dirty="0"/>
              <a:t> standard cells: standard cells that span different row heights </a:t>
            </a:r>
            <a:r>
              <a:rPr lang="en-US" dirty="0">
                <a:sym typeface="Wingdings" pitchFamily="2" charset="2"/>
              </a:rPr>
              <a:t> single/double/triple/quadruple </a:t>
            </a:r>
          </a:p>
          <a:p>
            <a:pPr>
              <a:lnSpc>
                <a:spcPct val="100000"/>
              </a:lnSpc>
            </a:pPr>
            <a:r>
              <a:rPr lang="en-US" b="1" dirty="0">
                <a:sym typeface="Wingdings" pitchFamily="2" charset="2"/>
              </a:rPr>
              <a:t>Mixed-height </a:t>
            </a:r>
            <a:r>
              <a:rPr lang="en-US" dirty="0">
                <a:sym typeface="Wingdings" pitchFamily="2" charset="2"/>
              </a:rPr>
              <a:t>standard cell legalization is </a:t>
            </a:r>
            <a:r>
              <a:rPr lang="en-US" b="1" dirty="0">
                <a:solidFill>
                  <a:srgbClr val="FF0000"/>
                </a:solidFill>
                <a:sym typeface="Wingdings" pitchFamily="2" charset="2"/>
              </a:rPr>
              <a:t>challenging</a:t>
            </a:r>
          </a:p>
          <a:p>
            <a:pPr lvl="1">
              <a:lnSpc>
                <a:spcPct val="100000"/>
              </a:lnSpc>
            </a:pPr>
            <a:r>
              <a:rPr lang="en-US" dirty="0">
                <a:solidFill>
                  <a:srgbClr val="C00000"/>
                </a:solidFill>
                <a:sym typeface="Wingdings" pitchFamily="2" charset="2"/>
              </a:rPr>
              <a:t>Potential overlaps in </a:t>
            </a:r>
            <a:r>
              <a:rPr lang="en-US" b="1" dirty="0">
                <a:solidFill>
                  <a:srgbClr val="C00000"/>
                </a:solidFill>
                <a:sym typeface="Wingdings" pitchFamily="2" charset="2"/>
              </a:rPr>
              <a:t>vertical</a:t>
            </a:r>
            <a:r>
              <a:rPr lang="en-US" dirty="0">
                <a:solidFill>
                  <a:srgbClr val="C00000"/>
                </a:solidFill>
                <a:sym typeface="Wingdings" pitchFamily="2" charset="2"/>
              </a:rPr>
              <a:t> (+ horizontal) directions</a:t>
            </a:r>
          </a:p>
          <a:p>
            <a:pPr lvl="1">
              <a:lnSpc>
                <a:spcPct val="100000"/>
              </a:lnSpc>
            </a:pPr>
            <a:r>
              <a:rPr lang="en-US" dirty="0">
                <a:sym typeface="Wingdings" pitchFamily="2" charset="2"/>
              </a:rPr>
              <a:t>Horizontal movement of a multi-height cell </a:t>
            </a:r>
            <a:r>
              <a:rPr lang="en-US" dirty="0">
                <a:solidFill>
                  <a:srgbClr val="C00000"/>
                </a:solidFill>
              </a:rPr>
              <a:t>disrupts placement across all </a:t>
            </a:r>
            <a:r>
              <a:rPr lang="en-US" b="1" dirty="0">
                <a:solidFill>
                  <a:srgbClr val="C00000"/>
                </a:solidFill>
              </a:rPr>
              <a:t>rows</a:t>
            </a:r>
            <a:r>
              <a:rPr lang="en-US" dirty="0">
                <a:solidFill>
                  <a:srgbClr val="C00000"/>
                </a:solidFill>
              </a:rPr>
              <a:t> it overlaps</a:t>
            </a:r>
          </a:p>
          <a:p>
            <a:pPr>
              <a:lnSpc>
                <a:spcPct val="100000"/>
              </a:lnSpc>
            </a:pPr>
            <a:r>
              <a:rPr lang="en-US" dirty="0">
                <a:solidFill>
                  <a:schemeClr val="tx1"/>
                </a:solidFill>
              </a:rPr>
              <a:t>Presence of </a:t>
            </a:r>
            <a:r>
              <a:rPr lang="en-US" u="sng" dirty="0">
                <a:solidFill>
                  <a:schemeClr val="tx1"/>
                </a:solidFill>
              </a:rPr>
              <a:t>fence regions</a:t>
            </a:r>
            <a:r>
              <a:rPr lang="en-US" dirty="0">
                <a:solidFill>
                  <a:schemeClr val="tx1"/>
                </a:solidFill>
              </a:rPr>
              <a:t> aggravate the problem</a:t>
            </a:r>
          </a:p>
        </p:txBody>
      </p:sp>
      <p:sp>
        <p:nvSpPr>
          <p:cNvPr id="3" name="Title 2">
            <a:extLst>
              <a:ext uri="{FF2B5EF4-FFF2-40B4-BE49-F238E27FC236}">
                <a16:creationId xmlns:a16="http://schemas.microsoft.com/office/drawing/2014/main" id="{7A7CC83E-0498-C8D5-F743-47FA37FF168F}"/>
              </a:ext>
            </a:extLst>
          </p:cNvPr>
          <p:cNvSpPr>
            <a:spLocks noGrp="1"/>
          </p:cNvSpPr>
          <p:nvPr>
            <p:ph type="title"/>
          </p:nvPr>
        </p:nvSpPr>
        <p:spPr/>
        <p:txBody>
          <a:bodyPr/>
          <a:lstStyle/>
          <a:p>
            <a:r>
              <a:rPr lang="en-US" dirty="0"/>
              <a:t>Mixed-height standard cell legalization</a:t>
            </a:r>
          </a:p>
        </p:txBody>
      </p:sp>
      <p:sp>
        <p:nvSpPr>
          <p:cNvPr id="4" name="Footer Placeholder 3">
            <a:extLst>
              <a:ext uri="{FF2B5EF4-FFF2-40B4-BE49-F238E27FC236}">
                <a16:creationId xmlns:a16="http://schemas.microsoft.com/office/drawing/2014/main" id="{B52B71D4-F2BC-52C6-8A2E-9275C8B00B3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6C696F27-9FCA-B548-29F1-ED81AF4E9F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6998" y="1502381"/>
            <a:ext cx="3886852" cy="1993653"/>
          </a:xfrm>
          <a:prstGeom prst="rect">
            <a:avLst/>
          </a:prstGeom>
        </p:spPr>
      </p:pic>
      <p:pic>
        <p:nvPicPr>
          <p:cNvPr id="6" name="Picture 5">
            <a:extLst>
              <a:ext uri="{FF2B5EF4-FFF2-40B4-BE49-F238E27FC236}">
                <a16:creationId xmlns:a16="http://schemas.microsoft.com/office/drawing/2014/main" id="{78B7DC43-264E-4EBD-E9DC-FF9B606D8B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3298" y="1502381"/>
            <a:ext cx="3756160" cy="1926619"/>
          </a:xfrm>
          <a:prstGeom prst="rect">
            <a:avLst/>
          </a:prstGeom>
        </p:spPr>
      </p:pic>
      <p:sp>
        <p:nvSpPr>
          <p:cNvPr id="7" name="Right Arrow 6">
            <a:extLst>
              <a:ext uri="{FF2B5EF4-FFF2-40B4-BE49-F238E27FC236}">
                <a16:creationId xmlns:a16="http://schemas.microsoft.com/office/drawing/2014/main" id="{893654E3-E23C-93B6-115A-1283263BD68A}"/>
              </a:ext>
            </a:extLst>
          </p:cNvPr>
          <p:cNvSpPr/>
          <p:nvPr/>
        </p:nvSpPr>
        <p:spPr>
          <a:xfrm>
            <a:off x="4222949" y="2221415"/>
            <a:ext cx="721250" cy="555584"/>
          </a:xfrm>
          <a:prstGeom prst="rightArrow">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49128AB-4532-1C45-76B9-198EACFFADF9}"/>
              </a:ext>
            </a:extLst>
          </p:cNvPr>
          <p:cNvSpPr txBox="1"/>
          <p:nvPr/>
        </p:nvSpPr>
        <p:spPr>
          <a:xfrm>
            <a:off x="3553960" y="6596390"/>
            <a:ext cx="2230152" cy="261610"/>
          </a:xfrm>
          <a:prstGeom prst="rect">
            <a:avLst/>
          </a:prstGeom>
          <a:noFill/>
        </p:spPr>
        <p:txBody>
          <a:bodyPr wrap="square" rtlCol="0">
            <a:spAutoFit/>
          </a:bodyPr>
          <a:lstStyle/>
          <a:p>
            <a:r>
              <a:rPr lang="en-US" sz="1100" dirty="0"/>
              <a:t>Thanks: Sang-Gi Do, Samsung</a:t>
            </a:r>
          </a:p>
        </p:txBody>
      </p:sp>
    </p:spTree>
    <p:extLst>
      <p:ext uri="{BB962C8B-B14F-4D97-AF65-F5344CB8AC3E}">
        <p14:creationId xmlns:p14="http://schemas.microsoft.com/office/powerpoint/2010/main" val="180501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Title 2">
            <a:extLst>
              <a:ext uri="{FF2B5EF4-FFF2-40B4-BE49-F238E27FC236}">
                <a16:creationId xmlns:a16="http://schemas.microsoft.com/office/drawing/2014/main" id="{F4158617-88AD-82B3-692B-76991BC257D5}"/>
              </a:ext>
            </a:extLst>
          </p:cNvPr>
          <p:cNvSpPr>
            <a:spLocks noGrp="1"/>
          </p:cNvSpPr>
          <p:nvPr>
            <p:ph type="title"/>
          </p:nvPr>
        </p:nvSpPr>
        <p:spPr/>
        <p:txBody>
          <a:bodyPr/>
          <a:lstStyle/>
          <a:p>
            <a:r>
              <a:rPr lang="en-US" sz="2800" dirty="0"/>
              <a:t>Global Placement</a:t>
            </a:r>
            <a:endParaRPr lang="en-US" dirty="0">
              <a:solidFill>
                <a:srgbClr val="00B0F0"/>
              </a:solidFill>
            </a:endParaRPr>
          </a:p>
        </p:txBody>
      </p:sp>
      <p:pic>
        <p:nvPicPr>
          <p:cNvPr id="19" name="Picture 18">
            <a:extLst>
              <a:ext uri="{FF2B5EF4-FFF2-40B4-BE49-F238E27FC236}">
                <a16:creationId xmlns:a16="http://schemas.microsoft.com/office/drawing/2014/main" id="{9963B924-F442-4500-A0F2-94D4FB2829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49" y="1511875"/>
            <a:ext cx="3582501" cy="4072508"/>
          </a:xfrm>
          <a:prstGeom prst="rect">
            <a:avLst/>
          </a:prstGeom>
        </p:spPr>
      </p:pic>
      <p:sp>
        <p:nvSpPr>
          <p:cNvPr id="2" name="Rectangle 1">
            <a:extLst>
              <a:ext uri="{FF2B5EF4-FFF2-40B4-BE49-F238E27FC236}">
                <a16:creationId xmlns:a16="http://schemas.microsoft.com/office/drawing/2014/main" id="{15F5EB87-248F-47A7-AB06-6C757248FD13}"/>
              </a:ext>
            </a:extLst>
          </p:cNvPr>
          <p:cNvSpPr/>
          <p:nvPr/>
        </p:nvSpPr>
        <p:spPr>
          <a:xfrm>
            <a:off x="1423556" y="2789958"/>
            <a:ext cx="2171695" cy="39485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AEA9069C-6570-4558-BE2C-4C3F15D7B5A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78134" y="1462698"/>
            <a:ext cx="4078297" cy="409219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5504BD4-7965-CEDA-174A-6F0AD4C93585}"/>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295591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56A07B-243E-BC36-5FBE-BFDE5EFC8D9C}"/>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nSpc>
                <a:spcPct val="150000"/>
              </a:lnSpc>
            </a:pPr>
            <a:r>
              <a:rPr lang="en-US" dirty="0"/>
              <a:t>Red bars: power (VDD); blue bars: ground (VSS)</a:t>
            </a:r>
          </a:p>
          <a:p>
            <a:pPr>
              <a:lnSpc>
                <a:spcPct val="150000"/>
              </a:lnSpc>
            </a:pPr>
            <a:r>
              <a:rPr lang="en-US" dirty="0"/>
              <a:t>A1, A2: single height standard cells; B1, B2: double height standard cells; C1, C2: triple height standard cells </a:t>
            </a:r>
          </a:p>
          <a:p>
            <a:pPr>
              <a:lnSpc>
                <a:spcPct val="150000"/>
              </a:lnSpc>
            </a:pPr>
            <a:r>
              <a:rPr lang="en-US" dirty="0"/>
              <a:t>B2 and B3 </a:t>
            </a:r>
            <a:r>
              <a:rPr lang="en-US" b="1" dirty="0">
                <a:solidFill>
                  <a:srgbClr val="C00000"/>
                </a:solidFill>
              </a:rPr>
              <a:t>violate power rails alignment </a:t>
            </a:r>
          </a:p>
        </p:txBody>
      </p:sp>
      <p:sp>
        <p:nvSpPr>
          <p:cNvPr id="3" name="Title 2">
            <a:extLst>
              <a:ext uri="{FF2B5EF4-FFF2-40B4-BE49-F238E27FC236}">
                <a16:creationId xmlns:a16="http://schemas.microsoft.com/office/drawing/2014/main" id="{F221119D-D71B-D0A4-AD08-24B9883A83C6}"/>
              </a:ext>
            </a:extLst>
          </p:cNvPr>
          <p:cNvSpPr>
            <a:spLocks noGrp="1"/>
          </p:cNvSpPr>
          <p:nvPr>
            <p:ph type="title"/>
          </p:nvPr>
        </p:nvSpPr>
        <p:spPr/>
        <p:txBody>
          <a:bodyPr/>
          <a:lstStyle/>
          <a:p>
            <a:r>
              <a:rPr lang="en-US" dirty="0"/>
              <a:t>An example of power rails violation</a:t>
            </a:r>
          </a:p>
        </p:txBody>
      </p:sp>
      <p:sp>
        <p:nvSpPr>
          <p:cNvPr id="4" name="Footer Placeholder 3">
            <a:extLst>
              <a:ext uri="{FF2B5EF4-FFF2-40B4-BE49-F238E27FC236}">
                <a16:creationId xmlns:a16="http://schemas.microsoft.com/office/drawing/2014/main" id="{833AB143-DB22-BFF8-C3CF-F9AB615EDA8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9FA0DF99-339A-87BA-F07B-91AB1B7462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152" y="718960"/>
            <a:ext cx="7772400" cy="3319368"/>
          </a:xfrm>
          <a:prstGeom prst="rect">
            <a:avLst/>
          </a:prstGeom>
        </p:spPr>
      </p:pic>
      <p:sp>
        <p:nvSpPr>
          <p:cNvPr id="6" name="TextBox 5">
            <a:extLst>
              <a:ext uri="{FF2B5EF4-FFF2-40B4-BE49-F238E27FC236}">
                <a16:creationId xmlns:a16="http://schemas.microsoft.com/office/drawing/2014/main" id="{27702E86-738C-A868-FC5E-AD3A9D4E428F}"/>
              </a:ext>
            </a:extLst>
          </p:cNvPr>
          <p:cNvSpPr txBox="1"/>
          <p:nvPr/>
        </p:nvSpPr>
        <p:spPr>
          <a:xfrm>
            <a:off x="3553960" y="6596390"/>
            <a:ext cx="2230152" cy="261610"/>
          </a:xfrm>
          <a:prstGeom prst="rect">
            <a:avLst/>
          </a:prstGeom>
          <a:noFill/>
        </p:spPr>
        <p:txBody>
          <a:bodyPr wrap="square" rtlCol="0">
            <a:spAutoFit/>
          </a:bodyPr>
          <a:lstStyle/>
          <a:p>
            <a:r>
              <a:rPr lang="en-US" sz="1100" dirty="0"/>
              <a:t>Thanks: Sang-Gi Do, Samsung</a:t>
            </a:r>
          </a:p>
        </p:txBody>
      </p:sp>
    </p:spTree>
    <p:extLst>
      <p:ext uri="{BB962C8B-B14F-4D97-AF65-F5344CB8AC3E}">
        <p14:creationId xmlns:p14="http://schemas.microsoft.com/office/powerpoint/2010/main" val="4030345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D76E25-5B0C-AD5E-5171-F76F7B78FA6B}"/>
              </a:ext>
            </a:extLst>
          </p:cNvPr>
          <p:cNvSpPr>
            <a:spLocks noGrp="1"/>
          </p:cNvSpPr>
          <p:nvPr>
            <p:ph type="body" idx="1"/>
          </p:nvPr>
        </p:nvSpPr>
        <p:spPr/>
        <p:txBody>
          <a:bodyPr/>
          <a:lstStyle/>
          <a:p>
            <a:r>
              <a:rPr lang="en-US" dirty="0"/>
              <a:t>Fence region-aware (FRA) BFS algorithm (</a:t>
            </a:r>
            <a:r>
              <a:rPr lang="en-US" dirty="0">
                <a:hlinkClick r:id="rId2"/>
              </a:rPr>
              <a:t>paper</a:t>
            </a:r>
            <a:r>
              <a:rPr lang="en-US" dirty="0"/>
              <a:t>)</a:t>
            </a:r>
          </a:p>
          <a:p>
            <a:endParaRPr lang="en-US" dirty="0"/>
          </a:p>
        </p:txBody>
      </p:sp>
      <p:sp>
        <p:nvSpPr>
          <p:cNvPr id="40" name="Rectangular Callout 39">
            <a:extLst>
              <a:ext uri="{FF2B5EF4-FFF2-40B4-BE49-F238E27FC236}">
                <a16:creationId xmlns:a16="http://schemas.microsoft.com/office/drawing/2014/main" id="{449F4F4F-429B-6641-0704-B8DFA2441CC6}"/>
              </a:ext>
            </a:extLst>
          </p:cNvPr>
          <p:cNvSpPr/>
          <p:nvPr/>
        </p:nvSpPr>
        <p:spPr>
          <a:xfrm>
            <a:off x="2500132" y="5349311"/>
            <a:ext cx="5756685" cy="1081188"/>
          </a:xfrm>
          <a:prstGeom prst="wedgeRectCallout">
            <a:avLst>
              <a:gd name="adj1" fmla="val 47484"/>
              <a:gd name="adj2" fmla="val -998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ular Callout 37">
            <a:extLst>
              <a:ext uri="{FF2B5EF4-FFF2-40B4-BE49-F238E27FC236}">
                <a16:creationId xmlns:a16="http://schemas.microsoft.com/office/drawing/2014/main" id="{C4FB2BAE-917F-30F6-968E-E37186477658}"/>
              </a:ext>
            </a:extLst>
          </p:cNvPr>
          <p:cNvSpPr/>
          <p:nvPr/>
        </p:nvSpPr>
        <p:spPr>
          <a:xfrm>
            <a:off x="856304" y="1846944"/>
            <a:ext cx="7558269" cy="1164994"/>
          </a:xfrm>
          <a:prstGeom prst="wedgeRectCallout">
            <a:avLst>
              <a:gd name="adj1" fmla="val 15920"/>
              <a:gd name="adj2" fmla="val 12747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ED5926A-1C74-F525-8341-194E6D9BCE1E}"/>
              </a:ext>
            </a:extLst>
          </p:cNvPr>
          <p:cNvSpPr>
            <a:spLocks noGrp="1"/>
          </p:cNvSpPr>
          <p:nvPr>
            <p:ph type="title"/>
          </p:nvPr>
        </p:nvSpPr>
        <p:spPr/>
        <p:txBody>
          <a:bodyPr/>
          <a:lstStyle/>
          <a:p>
            <a:r>
              <a:rPr lang="en-US" dirty="0"/>
              <a:t>Overall framework in </a:t>
            </a:r>
            <a:r>
              <a:rPr lang="en-US" dirty="0" err="1"/>
              <a:t>dpl</a:t>
            </a:r>
            <a:endParaRPr lang="en-US" dirty="0"/>
          </a:p>
        </p:txBody>
      </p:sp>
      <p:sp>
        <p:nvSpPr>
          <p:cNvPr id="4" name="Footer Placeholder 3">
            <a:extLst>
              <a:ext uri="{FF2B5EF4-FFF2-40B4-BE49-F238E27FC236}">
                <a16:creationId xmlns:a16="http://schemas.microsoft.com/office/drawing/2014/main" id="{96888437-97E2-7546-C853-C273ADAB158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9B87ACB9-417D-19E9-626D-15FCBD92F8F7}"/>
              </a:ext>
            </a:extLst>
          </p:cNvPr>
          <p:cNvSpPr/>
          <p:nvPr/>
        </p:nvSpPr>
        <p:spPr>
          <a:xfrm>
            <a:off x="962395" y="2010041"/>
            <a:ext cx="2156980" cy="4629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rPr>
              <a:t>Cell arrangement</a:t>
            </a:r>
          </a:p>
        </p:txBody>
      </p:sp>
      <p:sp>
        <p:nvSpPr>
          <p:cNvPr id="6" name="Rectangle 5">
            <a:extLst>
              <a:ext uri="{FF2B5EF4-FFF2-40B4-BE49-F238E27FC236}">
                <a16:creationId xmlns:a16="http://schemas.microsoft.com/office/drawing/2014/main" id="{CE6A53BB-55B3-19C6-336B-F26D781921A7}"/>
              </a:ext>
            </a:extLst>
          </p:cNvPr>
          <p:cNvSpPr/>
          <p:nvPr/>
        </p:nvSpPr>
        <p:spPr>
          <a:xfrm>
            <a:off x="3267686" y="2010041"/>
            <a:ext cx="2156980" cy="4629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rPr>
              <a:t>Local cell shifting</a:t>
            </a:r>
          </a:p>
        </p:txBody>
      </p:sp>
      <p:sp>
        <p:nvSpPr>
          <p:cNvPr id="7" name="Rectangle 6">
            <a:extLst>
              <a:ext uri="{FF2B5EF4-FFF2-40B4-BE49-F238E27FC236}">
                <a16:creationId xmlns:a16="http://schemas.microsoft.com/office/drawing/2014/main" id="{0CA79CC3-9DF7-E3D1-8ED6-41C1B994255E}"/>
              </a:ext>
            </a:extLst>
          </p:cNvPr>
          <p:cNvSpPr/>
          <p:nvPr/>
        </p:nvSpPr>
        <p:spPr>
          <a:xfrm>
            <a:off x="5572976" y="2008956"/>
            <a:ext cx="2477213" cy="4629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rPr>
              <a:t>Corner weight move</a:t>
            </a:r>
          </a:p>
        </p:txBody>
      </p:sp>
      <p:sp>
        <p:nvSpPr>
          <p:cNvPr id="8" name="Rectangle 7">
            <a:extLst>
              <a:ext uri="{FF2B5EF4-FFF2-40B4-BE49-F238E27FC236}">
                <a16:creationId xmlns:a16="http://schemas.microsoft.com/office/drawing/2014/main" id="{60D8AEE7-EB63-83B5-D244-1C06EF746D68}"/>
              </a:ext>
            </a:extLst>
          </p:cNvPr>
          <p:cNvSpPr/>
          <p:nvPr/>
        </p:nvSpPr>
        <p:spPr>
          <a:xfrm>
            <a:off x="2675238" y="5504199"/>
            <a:ext cx="2477213" cy="4629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rPr>
              <a:t>Cell move</a:t>
            </a:r>
          </a:p>
        </p:txBody>
      </p:sp>
      <p:sp>
        <p:nvSpPr>
          <p:cNvPr id="9" name="Rectangle 8">
            <a:extLst>
              <a:ext uri="{FF2B5EF4-FFF2-40B4-BE49-F238E27FC236}">
                <a16:creationId xmlns:a16="http://schemas.microsoft.com/office/drawing/2014/main" id="{6E91FE5B-4AEC-2F44-2C25-A9614CF6AD6E}"/>
              </a:ext>
            </a:extLst>
          </p:cNvPr>
          <p:cNvSpPr/>
          <p:nvPr/>
        </p:nvSpPr>
        <p:spPr>
          <a:xfrm>
            <a:off x="5300994" y="5495518"/>
            <a:ext cx="2477213" cy="4629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rPr>
              <a:t>Cell swap</a:t>
            </a:r>
          </a:p>
        </p:txBody>
      </p:sp>
      <p:sp>
        <p:nvSpPr>
          <p:cNvPr id="10" name="Rectangle 9">
            <a:extLst>
              <a:ext uri="{FF2B5EF4-FFF2-40B4-BE49-F238E27FC236}">
                <a16:creationId xmlns:a16="http://schemas.microsoft.com/office/drawing/2014/main" id="{0927D19D-24C0-BC2C-5114-6075D5191D68}"/>
              </a:ext>
            </a:extLst>
          </p:cNvPr>
          <p:cNvSpPr/>
          <p:nvPr/>
        </p:nvSpPr>
        <p:spPr>
          <a:xfrm>
            <a:off x="136525" y="3892748"/>
            <a:ext cx="2156980" cy="894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rPr>
              <a:t>Global placement result</a:t>
            </a:r>
          </a:p>
        </p:txBody>
      </p:sp>
      <p:sp>
        <p:nvSpPr>
          <p:cNvPr id="11" name="Rectangle 10">
            <a:extLst>
              <a:ext uri="{FF2B5EF4-FFF2-40B4-BE49-F238E27FC236}">
                <a16:creationId xmlns:a16="http://schemas.microsoft.com/office/drawing/2014/main" id="{626C55B6-2290-3C4D-7DE9-D14FC9442FA4}"/>
              </a:ext>
            </a:extLst>
          </p:cNvPr>
          <p:cNvSpPr/>
          <p:nvPr/>
        </p:nvSpPr>
        <p:spPr>
          <a:xfrm>
            <a:off x="2675238" y="3892748"/>
            <a:ext cx="1887116" cy="894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rPr>
              <a:t>Pre-legalization</a:t>
            </a:r>
          </a:p>
        </p:txBody>
      </p:sp>
      <p:sp>
        <p:nvSpPr>
          <p:cNvPr id="12" name="Rectangle 11">
            <a:extLst>
              <a:ext uri="{FF2B5EF4-FFF2-40B4-BE49-F238E27FC236}">
                <a16:creationId xmlns:a16="http://schemas.microsoft.com/office/drawing/2014/main" id="{CA5DECDB-84E4-2A06-3320-1822A394612C}"/>
              </a:ext>
            </a:extLst>
          </p:cNvPr>
          <p:cNvSpPr/>
          <p:nvPr/>
        </p:nvSpPr>
        <p:spPr>
          <a:xfrm>
            <a:off x="4944087" y="3892748"/>
            <a:ext cx="1777505" cy="894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rPr>
              <a:t>Multi-height legalization</a:t>
            </a:r>
          </a:p>
        </p:txBody>
      </p:sp>
      <p:sp>
        <p:nvSpPr>
          <p:cNvPr id="13" name="Rectangle 12">
            <a:extLst>
              <a:ext uri="{FF2B5EF4-FFF2-40B4-BE49-F238E27FC236}">
                <a16:creationId xmlns:a16="http://schemas.microsoft.com/office/drawing/2014/main" id="{4B6B2927-25AC-D40F-F1BC-614F9251DA34}"/>
              </a:ext>
            </a:extLst>
          </p:cNvPr>
          <p:cNvSpPr/>
          <p:nvPr/>
        </p:nvSpPr>
        <p:spPr>
          <a:xfrm>
            <a:off x="7103325" y="3886889"/>
            <a:ext cx="1767513" cy="9058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rPr>
              <a:t>Refinement</a:t>
            </a:r>
          </a:p>
        </p:txBody>
      </p:sp>
      <p:sp>
        <p:nvSpPr>
          <p:cNvPr id="17" name="TextBox 16">
            <a:extLst>
              <a:ext uri="{FF2B5EF4-FFF2-40B4-BE49-F238E27FC236}">
                <a16:creationId xmlns:a16="http://schemas.microsoft.com/office/drawing/2014/main" id="{A950E306-2BA2-8483-C11A-C4F03CECC6F2}"/>
              </a:ext>
            </a:extLst>
          </p:cNvPr>
          <p:cNvSpPr txBox="1"/>
          <p:nvPr/>
        </p:nvSpPr>
        <p:spPr>
          <a:xfrm>
            <a:off x="5152451" y="6030389"/>
            <a:ext cx="3777417" cy="400110"/>
          </a:xfrm>
          <a:prstGeom prst="rect">
            <a:avLst/>
          </a:prstGeom>
          <a:noFill/>
        </p:spPr>
        <p:txBody>
          <a:bodyPr wrap="square" rtlCol="0">
            <a:spAutoFit/>
          </a:bodyPr>
          <a:lstStyle/>
          <a:p>
            <a:r>
              <a:rPr lang="en-US" sz="2000" b="1" dirty="0">
                <a:solidFill>
                  <a:srgbClr val="C00000"/>
                </a:solidFill>
              </a:rPr>
              <a:t>Greedy refinement</a:t>
            </a:r>
          </a:p>
        </p:txBody>
      </p:sp>
      <p:sp>
        <p:nvSpPr>
          <p:cNvPr id="18" name="TextBox 17">
            <a:extLst>
              <a:ext uri="{FF2B5EF4-FFF2-40B4-BE49-F238E27FC236}">
                <a16:creationId xmlns:a16="http://schemas.microsoft.com/office/drawing/2014/main" id="{DB639507-D129-5697-FB4E-DB40BE2B3FBD}"/>
              </a:ext>
            </a:extLst>
          </p:cNvPr>
          <p:cNvSpPr txBox="1"/>
          <p:nvPr/>
        </p:nvSpPr>
        <p:spPr>
          <a:xfrm>
            <a:off x="204439" y="1383631"/>
            <a:ext cx="4178131" cy="400110"/>
          </a:xfrm>
          <a:prstGeom prst="rect">
            <a:avLst/>
          </a:prstGeom>
          <a:noFill/>
        </p:spPr>
        <p:txBody>
          <a:bodyPr wrap="square" rtlCol="0">
            <a:spAutoFit/>
          </a:bodyPr>
          <a:lstStyle/>
          <a:p>
            <a:r>
              <a:rPr lang="en-US" sz="2000" b="1" dirty="0">
                <a:solidFill>
                  <a:srgbClr val="0070C0"/>
                </a:solidFill>
              </a:rPr>
              <a:t>Find nearest available position</a:t>
            </a:r>
          </a:p>
        </p:txBody>
      </p:sp>
      <p:sp>
        <p:nvSpPr>
          <p:cNvPr id="19" name="TextBox 18">
            <a:extLst>
              <a:ext uri="{FF2B5EF4-FFF2-40B4-BE49-F238E27FC236}">
                <a16:creationId xmlns:a16="http://schemas.microsoft.com/office/drawing/2014/main" id="{215A81F2-7BEB-764B-BFD1-301A2F665A34}"/>
              </a:ext>
            </a:extLst>
          </p:cNvPr>
          <p:cNvSpPr txBox="1"/>
          <p:nvPr/>
        </p:nvSpPr>
        <p:spPr>
          <a:xfrm>
            <a:off x="4382570" y="1339433"/>
            <a:ext cx="4178131" cy="400110"/>
          </a:xfrm>
          <a:prstGeom prst="rect">
            <a:avLst/>
          </a:prstGeom>
          <a:noFill/>
        </p:spPr>
        <p:txBody>
          <a:bodyPr wrap="square" rtlCol="0">
            <a:spAutoFit/>
          </a:bodyPr>
          <a:lstStyle/>
          <a:p>
            <a:r>
              <a:rPr lang="en-US" sz="2000" b="1" dirty="0">
                <a:solidFill>
                  <a:srgbClr val="0070C0"/>
                </a:solidFill>
              </a:rPr>
              <a:t>Shift peripheral cells </a:t>
            </a:r>
          </a:p>
        </p:txBody>
      </p:sp>
      <p:sp>
        <p:nvSpPr>
          <p:cNvPr id="20" name="TextBox 19">
            <a:extLst>
              <a:ext uri="{FF2B5EF4-FFF2-40B4-BE49-F238E27FC236}">
                <a16:creationId xmlns:a16="http://schemas.microsoft.com/office/drawing/2014/main" id="{82FF5464-B15A-95B2-B90C-3B155EC29EB0}"/>
              </a:ext>
            </a:extLst>
          </p:cNvPr>
          <p:cNvSpPr txBox="1"/>
          <p:nvPr/>
        </p:nvSpPr>
        <p:spPr>
          <a:xfrm>
            <a:off x="3708509" y="3041634"/>
            <a:ext cx="5662182" cy="400110"/>
          </a:xfrm>
          <a:prstGeom prst="rect">
            <a:avLst/>
          </a:prstGeom>
          <a:noFill/>
        </p:spPr>
        <p:txBody>
          <a:bodyPr wrap="square" rtlCol="0">
            <a:spAutoFit/>
          </a:bodyPr>
          <a:lstStyle/>
          <a:p>
            <a:r>
              <a:rPr lang="en-US" sz="2000" b="1" dirty="0">
                <a:solidFill>
                  <a:srgbClr val="0070C0"/>
                </a:solidFill>
              </a:rPr>
              <a:t>Move cells towards corner of fence region</a:t>
            </a:r>
          </a:p>
        </p:txBody>
      </p:sp>
      <p:cxnSp>
        <p:nvCxnSpPr>
          <p:cNvPr id="22" name="Straight Arrow Connector 21">
            <a:extLst>
              <a:ext uri="{FF2B5EF4-FFF2-40B4-BE49-F238E27FC236}">
                <a16:creationId xmlns:a16="http://schemas.microsoft.com/office/drawing/2014/main" id="{A10179C1-C7D9-2DD7-C9A7-3FA8E760E0F4}"/>
              </a:ext>
            </a:extLst>
          </p:cNvPr>
          <p:cNvCxnSpPr>
            <a:stCxn id="5" idx="0"/>
          </p:cNvCxnSpPr>
          <p:nvPr/>
        </p:nvCxnSpPr>
        <p:spPr>
          <a:xfrm flipH="1" flipV="1">
            <a:off x="1932972" y="1739543"/>
            <a:ext cx="107913" cy="270498"/>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C341D99-BFAA-EDC7-4AF2-3998685532E2}"/>
              </a:ext>
            </a:extLst>
          </p:cNvPr>
          <p:cNvCxnSpPr>
            <a:cxnSpLocks/>
          </p:cNvCxnSpPr>
          <p:nvPr/>
        </p:nvCxnSpPr>
        <p:spPr>
          <a:xfrm flipV="1">
            <a:off x="4400132" y="1712687"/>
            <a:ext cx="541882" cy="28784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424C0B6-0182-C132-D8CD-A0D3F1C727D5}"/>
              </a:ext>
            </a:extLst>
          </p:cNvPr>
          <p:cNvCxnSpPr>
            <a:cxnSpLocks/>
          </p:cNvCxnSpPr>
          <p:nvPr/>
        </p:nvCxnSpPr>
        <p:spPr>
          <a:xfrm flipH="1">
            <a:off x="7250458" y="2476940"/>
            <a:ext cx="423252" cy="676303"/>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BCA17E81-4134-50CA-8E1B-69B9F23D3EAD}"/>
              </a:ext>
            </a:extLst>
          </p:cNvPr>
          <p:cNvSpPr/>
          <p:nvPr/>
        </p:nvSpPr>
        <p:spPr>
          <a:xfrm>
            <a:off x="2382351" y="4214157"/>
            <a:ext cx="235562" cy="239666"/>
          </a:xfrm>
          <a:prstGeom prst="rightArrow">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0F805662-5FBF-1947-8D1B-6FBB8148C9D9}"/>
              </a:ext>
            </a:extLst>
          </p:cNvPr>
          <p:cNvSpPr/>
          <p:nvPr/>
        </p:nvSpPr>
        <p:spPr>
          <a:xfrm>
            <a:off x="4635439" y="4214157"/>
            <a:ext cx="235562" cy="239666"/>
          </a:xfrm>
          <a:prstGeom prst="rightArrow">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B34C1213-94DA-9175-2D03-1DBA55DCEE29}"/>
              </a:ext>
            </a:extLst>
          </p:cNvPr>
          <p:cNvSpPr/>
          <p:nvPr/>
        </p:nvSpPr>
        <p:spPr>
          <a:xfrm>
            <a:off x="6792736" y="4214157"/>
            <a:ext cx="235562" cy="239666"/>
          </a:xfrm>
          <a:prstGeom prst="rightArrow">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D4E2756-3E47-5028-FF17-A098A3516438}"/>
              </a:ext>
            </a:extLst>
          </p:cNvPr>
          <p:cNvSpPr txBox="1"/>
          <p:nvPr/>
        </p:nvSpPr>
        <p:spPr>
          <a:xfrm>
            <a:off x="111113" y="4912903"/>
            <a:ext cx="5013600" cy="400110"/>
          </a:xfrm>
          <a:prstGeom prst="rect">
            <a:avLst/>
          </a:prstGeom>
          <a:noFill/>
        </p:spPr>
        <p:txBody>
          <a:bodyPr wrap="square" rtlCol="0">
            <a:spAutoFit/>
          </a:bodyPr>
          <a:lstStyle/>
          <a:p>
            <a:r>
              <a:rPr lang="en-US" sz="2000" b="1" dirty="0">
                <a:solidFill>
                  <a:srgbClr val="0070C0"/>
                </a:solidFill>
              </a:rPr>
              <a:t>Legalize cells that violate fence regions</a:t>
            </a:r>
          </a:p>
        </p:txBody>
      </p:sp>
      <p:cxnSp>
        <p:nvCxnSpPr>
          <p:cNvPr id="31" name="Straight Arrow Connector 30">
            <a:extLst>
              <a:ext uri="{FF2B5EF4-FFF2-40B4-BE49-F238E27FC236}">
                <a16:creationId xmlns:a16="http://schemas.microsoft.com/office/drawing/2014/main" id="{1848C5D4-49C9-5C17-6741-DA102C02DC2D}"/>
              </a:ext>
            </a:extLst>
          </p:cNvPr>
          <p:cNvCxnSpPr>
            <a:cxnSpLocks/>
          </p:cNvCxnSpPr>
          <p:nvPr/>
        </p:nvCxnSpPr>
        <p:spPr>
          <a:xfrm flipH="1">
            <a:off x="2905246" y="4508762"/>
            <a:ext cx="411792" cy="406934"/>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F35A3DE-275A-EA46-6C97-3F7341B14EF6}"/>
              </a:ext>
            </a:extLst>
          </p:cNvPr>
          <p:cNvSpPr txBox="1"/>
          <p:nvPr/>
        </p:nvSpPr>
        <p:spPr>
          <a:xfrm>
            <a:off x="978063" y="2507180"/>
            <a:ext cx="6302413" cy="400110"/>
          </a:xfrm>
          <a:prstGeom prst="rect">
            <a:avLst/>
          </a:prstGeom>
          <a:noFill/>
        </p:spPr>
        <p:txBody>
          <a:bodyPr wrap="square" rtlCol="0">
            <a:spAutoFit/>
          </a:bodyPr>
          <a:lstStyle/>
          <a:p>
            <a:r>
              <a:rPr lang="en-US" sz="2000" b="1" dirty="0">
                <a:solidFill>
                  <a:srgbClr val="C00000"/>
                </a:solidFill>
              </a:rPr>
              <a:t>Multi-height legalization: fence region-aware BFS</a:t>
            </a:r>
          </a:p>
        </p:txBody>
      </p:sp>
      <p:sp>
        <p:nvSpPr>
          <p:cNvPr id="14" name="TextBox 13">
            <a:extLst>
              <a:ext uri="{FF2B5EF4-FFF2-40B4-BE49-F238E27FC236}">
                <a16:creationId xmlns:a16="http://schemas.microsoft.com/office/drawing/2014/main" id="{4AC7CE86-95B3-8A4B-4DB2-1F9C58255D75}"/>
              </a:ext>
            </a:extLst>
          </p:cNvPr>
          <p:cNvSpPr txBox="1"/>
          <p:nvPr/>
        </p:nvSpPr>
        <p:spPr>
          <a:xfrm>
            <a:off x="3553960" y="6596390"/>
            <a:ext cx="2230152" cy="261610"/>
          </a:xfrm>
          <a:prstGeom prst="rect">
            <a:avLst/>
          </a:prstGeom>
          <a:noFill/>
        </p:spPr>
        <p:txBody>
          <a:bodyPr wrap="square" rtlCol="0">
            <a:spAutoFit/>
          </a:bodyPr>
          <a:lstStyle/>
          <a:p>
            <a:r>
              <a:rPr lang="en-US" sz="1100" dirty="0"/>
              <a:t>Thanks: Sang-Gi Do, Samsung</a:t>
            </a:r>
          </a:p>
        </p:txBody>
      </p:sp>
    </p:spTree>
    <p:extLst>
      <p:ext uri="{BB962C8B-B14F-4D97-AF65-F5344CB8AC3E}">
        <p14:creationId xmlns:p14="http://schemas.microsoft.com/office/powerpoint/2010/main" val="253706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8" grpId="0" animBg="1"/>
      <p:bldP spid="5" grpId="0" animBg="1"/>
      <p:bldP spid="6" grpId="0" animBg="1"/>
      <p:bldP spid="7" grpId="0" animBg="1"/>
      <p:bldP spid="8" grpId="0" animBg="1"/>
      <p:bldP spid="9" grpId="0" animBg="1"/>
      <p:bldP spid="10" grpId="0" animBg="1"/>
      <p:bldP spid="11" grpId="0" animBg="1"/>
      <p:bldP spid="12" grpId="0" animBg="1"/>
      <p:bldP spid="13" grpId="0" animBg="1"/>
      <p:bldP spid="17" grpId="0"/>
      <p:bldP spid="18" grpId="0"/>
      <p:bldP spid="19" grpId="0"/>
      <p:bldP spid="20" grpId="0"/>
      <p:bldP spid="27" grpId="0" animBg="1"/>
      <p:bldP spid="28" grpId="0" animBg="1"/>
      <p:bldP spid="29" grpId="0" animBg="1"/>
      <p:bldP spid="30"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7A4304-6A43-12BE-FD22-7A16498EA866}"/>
              </a:ext>
            </a:extLst>
          </p:cNvPr>
          <p:cNvSpPr>
            <a:spLocks noGrp="1"/>
          </p:cNvSpPr>
          <p:nvPr>
            <p:ph type="body" idx="1"/>
          </p:nvPr>
        </p:nvSpPr>
        <p:spPr/>
        <p:txBody>
          <a:bodyPr/>
          <a:lstStyle/>
          <a:p>
            <a:r>
              <a:rPr lang="en-US" dirty="0"/>
              <a:t>Grey cells outside fence region are pushed into the fence region</a:t>
            </a:r>
          </a:p>
        </p:txBody>
      </p:sp>
      <p:sp>
        <p:nvSpPr>
          <p:cNvPr id="3" name="Title 2">
            <a:extLst>
              <a:ext uri="{FF2B5EF4-FFF2-40B4-BE49-F238E27FC236}">
                <a16:creationId xmlns:a16="http://schemas.microsoft.com/office/drawing/2014/main" id="{56290A7B-83E1-60A5-8E01-79DBCA434AFA}"/>
              </a:ext>
            </a:extLst>
          </p:cNvPr>
          <p:cNvSpPr>
            <a:spLocks noGrp="1"/>
          </p:cNvSpPr>
          <p:nvPr>
            <p:ph type="title"/>
          </p:nvPr>
        </p:nvSpPr>
        <p:spPr/>
        <p:txBody>
          <a:bodyPr/>
          <a:lstStyle/>
          <a:p>
            <a:r>
              <a:rPr lang="en-US" dirty="0"/>
              <a:t>Pre-legalization – an example</a:t>
            </a:r>
          </a:p>
        </p:txBody>
      </p:sp>
      <p:sp>
        <p:nvSpPr>
          <p:cNvPr id="4" name="Footer Placeholder 3">
            <a:extLst>
              <a:ext uri="{FF2B5EF4-FFF2-40B4-BE49-F238E27FC236}">
                <a16:creationId xmlns:a16="http://schemas.microsoft.com/office/drawing/2014/main" id="{B6711013-D37B-4112-90D0-415EBAF9E6A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BFD05BD-D92C-0CB6-EF3A-5C983DA9D0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98148"/>
            <a:ext cx="4469677" cy="4396059"/>
          </a:xfrm>
          <a:prstGeom prst="rect">
            <a:avLst/>
          </a:prstGeom>
        </p:spPr>
      </p:pic>
      <p:pic>
        <p:nvPicPr>
          <p:cNvPr id="6" name="Picture 5">
            <a:extLst>
              <a:ext uri="{FF2B5EF4-FFF2-40B4-BE49-F238E27FC236}">
                <a16:creationId xmlns:a16="http://schemas.microsoft.com/office/drawing/2014/main" id="{C5584E17-A481-9457-3CEB-86E0E3F3CF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2782" y="1798148"/>
            <a:ext cx="4385467" cy="4396060"/>
          </a:xfrm>
          <a:prstGeom prst="rect">
            <a:avLst/>
          </a:prstGeom>
        </p:spPr>
      </p:pic>
      <p:sp>
        <p:nvSpPr>
          <p:cNvPr id="7" name="Right Arrow 6">
            <a:extLst>
              <a:ext uri="{FF2B5EF4-FFF2-40B4-BE49-F238E27FC236}">
                <a16:creationId xmlns:a16="http://schemas.microsoft.com/office/drawing/2014/main" id="{198EB47B-639E-ACB8-C601-7A67E9614A36}"/>
              </a:ext>
            </a:extLst>
          </p:cNvPr>
          <p:cNvSpPr/>
          <p:nvPr/>
        </p:nvSpPr>
        <p:spPr>
          <a:xfrm>
            <a:off x="4195605" y="3591044"/>
            <a:ext cx="721250" cy="555584"/>
          </a:xfrm>
          <a:prstGeom prst="rightArrow">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35E7F88-4BA3-02F2-E1F7-B6E1E1D9ED54}"/>
              </a:ext>
            </a:extLst>
          </p:cNvPr>
          <p:cNvSpPr txBox="1"/>
          <p:nvPr/>
        </p:nvSpPr>
        <p:spPr>
          <a:xfrm>
            <a:off x="1303704" y="2219486"/>
            <a:ext cx="4178131" cy="400110"/>
          </a:xfrm>
          <a:prstGeom prst="rect">
            <a:avLst/>
          </a:prstGeom>
          <a:noFill/>
        </p:spPr>
        <p:txBody>
          <a:bodyPr wrap="square" rtlCol="0">
            <a:spAutoFit/>
          </a:bodyPr>
          <a:lstStyle/>
          <a:p>
            <a:r>
              <a:rPr lang="en-US" sz="2000" b="1" dirty="0">
                <a:solidFill>
                  <a:srgbClr val="0070C0"/>
                </a:solidFill>
              </a:rPr>
              <a:t>Fence region</a:t>
            </a:r>
          </a:p>
        </p:txBody>
      </p:sp>
      <p:cxnSp>
        <p:nvCxnSpPr>
          <p:cNvPr id="9" name="Straight Arrow Connector 8">
            <a:extLst>
              <a:ext uri="{FF2B5EF4-FFF2-40B4-BE49-F238E27FC236}">
                <a16:creationId xmlns:a16="http://schemas.microsoft.com/office/drawing/2014/main" id="{BE191667-5E8B-4BB0-32B5-5A704F8FB913}"/>
              </a:ext>
            </a:extLst>
          </p:cNvPr>
          <p:cNvCxnSpPr>
            <a:cxnSpLocks/>
          </p:cNvCxnSpPr>
          <p:nvPr/>
        </p:nvCxnSpPr>
        <p:spPr>
          <a:xfrm>
            <a:off x="2895423" y="2520725"/>
            <a:ext cx="113995" cy="58129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960B137-649A-9961-B52E-C6575F35C929}"/>
              </a:ext>
            </a:extLst>
          </p:cNvPr>
          <p:cNvSpPr txBox="1"/>
          <p:nvPr/>
        </p:nvSpPr>
        <p:spPr>
          <a:xfrm>
            <a:off x="727699" y="6129401"/>
            <a:ext cx="6302413" cy="400110"/>
          </a:xfrm>
          <a:prstGeom prst="rect">
            <a:avLst/>
          </a:prstGeom>
          <a:noFill/>
        </p:spPr>
        <p:txBody>
          <a:bodyPr wrap="square" rtlCol="0">
            <a:spAutoFit/>
          </a:bodyPr>
          <a:lstStyle/>
          <a:p>
            <a:r>
              <a:rPr lang="en-US" sz="2000" b="1" dirty="0">
                <a:solidFill>
                  <a:srgbClr val="C00000"/>
                </a:solidFill>
              </a:rPr>
              <a:t>Before pre-legalization</a:t>
            </a:r>
          </a:p>
        </p:txBody>
      </p:sp>
      <p:sp>
        <p:nvSpPr>
          <p:cNvPr id="12" name="TextBox 11">
            <a:extLst>
              <a:ext uri="{FF2B5EF4-FFF2-40B4-BE49-F238E27FC236}">
                <a16:creationId xmlns:a16="http://schemas.microsoft.com/office/drawing/2014/main" id="{E46F8F3E-584B-7D25-3BA2-6F50B514A9AF}"/>
              </a:ext>
            </a:extLst>
          </p:cNvPr>
          <p:cNvSpPr txBox="1"/>
          <p:nvPr/>
        </p:nvSpPr>
        <p:spPr>
          <a:xfrm>
            <a:off x="5590995" y="6129401"/>
            <a:ext cx="6302413" cy="400110"/>
          </a:xfrm>
          <a:prstGeom prst="rect">
            <a:avLst/>
          </a:prstGeom>
          <a:noFill/>
        </p:spPr>
        <p:txBody>
          <a:bodyPr wrap="square" rtlCol="0">
            <a:spAutoFit/>
          </a:bodyPr>
          <a:lstStyle/>
          <a:p>
            <a:r>
              <a:rPr lang="en-US" sz="2000" b="1" dirty="0">
                <a:solidFill>
                  <a:srgbClr val="C00000"/>
                </a:solidFill>
              </a:rPr>
              <a:t>After pre-legalization</a:t>
            </a:r>
          </a:p>
        </p:txBody>
      </p:sp>
      <p:sp>
        <p:nvSpPr>
          <p:cNvPr id="10" name="TextBox 9">
            <a:extLst>
              <a:ext uri="{FF2B5EF4-FFF2-40B4-BE49-F238E27FC236}">
                <a16:creationId xmlns:a16="http://schemas.microsoft.com/office/drawing/2014/main" id="{142FD433-92A8-C650-8D95-A4CE261DFE7A}"/>
              </a:ext>
            </a:extLst>
          </p:cNvPr>
          <p:cNvSpPr txBox="1"/>
          <p:nvPr/>
        </p:nvSpPr>
        <p:spPr>
          <a:xfrm>
            <a:off x="3553960" y="6596390"/>
            <a:ext cx="2230152" cy="261610"/>
          </a:xfrm>
          <a:prstGeom prst="rect">
            <a:avLst/>
          </a:prstGeom>
          <a:noFill/>
        </p:spPr>
        <p:txBody>
          <a:bodyPr wrap="square" rtlCol="0">
            <a:spAutoFit/>
          </a:bodyPr>
          <a:lstStyle/>
          <a:p>
            <a:r>
              <a:rPr lang="en-US" sz="1100" dirty="0"/>
              <a:t>Thanks: Sang-Gi Do, Samsung</a:t>
            </a:r>
          </a:p>
        </p:txBody>
      </p:sp>
    </p:spTree>
    <p:extLst>
      <p:ext uri="{BB962C8B-B14F-4D97-AF65-F5344CB8AC3E}">
        <p14:creationId xmlns:p14="http://schemas.microsoft.com/office/powerpoint/2010/main" val="238895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7A4304-6A43-12BE-FD22-7A16498EA866}"/>
              </a:ext>
            </a:extLst>
          </p:cNvPr>
          <p:cNvSpPr>
            <a:spLocks noGrp="1"/>
          </p:cNvSpPr>
          <p:nvPr>
            <p:ph type="body" idx="1"/>
          </p:nvPr>
        </p:nvSpPr>
        <p:spPr/>
        <p:txBody>
          <a:bodyPr/>
          <a:lstStyle/>
          <a:p>
            <a:r>
              <a:rPr lang="en-US" dirty="0"/>
              <a:t>Push standard cells towards the corners of the fence region</a:t>
            </a:r>
          </a:p>
        </p:txBody>
      </p:sp>
      <p:sp>
        <p:nvSpPr>
          <p:cNvPr id="3" name="Title 2">
            <a:extLst>
              <a:ext uri="{FF2B5EF4-FFF2-40B4-BE49-F238E27FC236}">
                <a16:creationId xmlns:a16="http://schemas.microsoft.com/office/drawing/2014/main" id="{56290A7B-83E1-60A5-8E01-79DBCA434AFA}"/>
              </a:ext>
            </a:extLst>
          </p:cNvPr>
          <p:cNvSpPr>
            <a:spLocks noGrp="1"/>
          </p:cNvSpPr>
          <p:nvPr>
            <p:ph type="title"/>
          </p:nvPr>
        </p:nvSpPr>
        <p:spPr/>
        <p:txBody>
          <a:bodyPr/>
          <a:lstStyle/>
          <a:p>
            <a:r>
              <a:rPr lang="en-US" dirty="0"/>
              <a:t>Corner weight move – an example</a:t>
            </a:r>
          </a:p>
        </p:txBody>
      </p:sp>
      <p:sp>
        <p:nvSpPr>
          <p:cNvPr id="4" name="Footer Placeholder 3">
            <a:extLst>
              <a:ext uri="{FF2B5EF4-FFF2-40B4-BE49-F238E27FC236}">
                <a16:creationId xmlns:a16="http://schemas.microsoft.com/office/drawing/2014/main" id="{B6711013-D37B-4112-90D0-415EBAF9E6A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3960B137-649A-9961-B52E-C6575F35C929}"/>
              </a:ext>
            </a:extLst>
          </p:cNvPr>
          <p:cNvSpPr txBox="1"/>
          <p:nvPr/>
        </p:nvSpPr>
        <p:spPr>
          <a:xfrm>
            <a:off x="343152" y="6096285"/>
            <a:ext cx="6302413" cy="400110"/>
          </a:xfrm>
          <a:prstGeom prst="rect">
            <a:avLst/>
          </a:prstGeom>
          <a:noFill/>
        </p:spPr>
        <p:txBody>
          <a:bodyPr wrap="square" rtlCol="0">
            <a:spAutoFit/>
          </a:bodyPr>
          <a:lstStyle/>
          <a:p>
            <a:r>
              <a:rPr lang="en-US" sz="2000" b="1" dirty="0">
                <a:solidFill>
                  <a:srgbClr val="C00000"/>
                </a:solidFill>
              </a:rPr>
              <a:t>Before corner weight moves</a:t>
            </a:r>
          </a:p>
        </p:txBody>
      </p:sp>
      <p:sp>
        <p:nvSpPr>
          <p:cNvPr id="12" name="TextBox 11">
            <a:extLst>
              <a:ext uri="{FF2B5EF4-FFF2-40B4-BE49-F238E27FC236}">
                <a16:creationId xmlns:a16="http://schemas.microsoft.com/office/drawing/2014/main" id="{E46F8F3E-584B-7D25-3BA2-6F50B514A9AF}"/>
              </a:ext>
            </a:extLst>
          </p:cNvPr>
          <p:cNvSpPr txBox="1"/>
          <p:nvPr/>
        </p:nvSpPr>
        <p:spPr>
          <a:xfrm>
            <a:off x="5590995" y="6129401"/>
            <a:ext cx="6302413" cy="400110"/>
          </a:xfrm>
          <a:prstGeom prst="rect">
            <a:avLst/>
          </a:prstGeom>
          <a:noFill/>
        </p:spPr>
        <p:txBody>
          <a:bodyPr wrap="square" rtlCol="0">
            <a:spAutoFit/>
          </a:bodyPr>
          <a:lstStyle/>
          <a:p>
            <a:r>
              <a:rPr lang="en-US" sz="2000" b="1" dirty="0">
                <a:solidFill>
                  <a:srgbClr val="C00000"/>
                </a:solidFill>
              </a:rPr>
              <a:t>After corner weight moves</a:t>
            </a:r>
          </a:p>
        </p:txBody>
      </p:sp>
      <p:pic>
        <p:nvPicPr>
          <p:cNvPr id="10" name="Picture 9">
            <a:extLst>
              <a:ext uri="{FF2B5EF4-FFF2-40B4-BE49-F238E27FC236}">
                <a16:creationId xmlns:a16="http://schemas.microsoft.com/office/drawing/2014/main" id="{AF451997-CB81-C450-17E9-51004922BE5D}"/>
              </a:ext>
            </a:extLst>
          </p:cNvPr>
          <p:cNvPicPr>
            <a:picLocks noChangeAspect="1"/>
          </p:cNvPicPr>
          <p:nvPr/>
        </p:nvPicPr>
        <p:blipFill>
          <a:blip r:embed="rId2"/>
          <a:stretch>
            <a:fillRect/>
          </a:stretch>
        </p:blipFill>
        <p:spPr>
          <a:xfrm>
            <a:off x="20774" y="1276292"/>
            <a:ext cx="4356100" cy="4724400"/>
          </a:xfrm>
          <a:prstGeom prst="rect">
            <a:avLst/>
          </a:prstGeom>
        </p:spPr>
      </p:pic>
      <p:pic>
        <p:nvPicPr>
          <p:cNvPr id="13" name="Picture 12">
            <a:extLst>
              <a:ext uri="{FF2B5EF4-FFF2-40B4-BE49-F238E27FC236}">
                <a16:creationId xmlns:a16="http://schemas.microsoft.com/office/drawing/2014/main" id="{0C4F3D82-353B-3FC1-DEE2-82B62A74E247}"/>
              </a:ext>
            </a:extLst>
          </p:cNvPr>
          <p:cNvPicPr>
            <a:picLocks noChangeAspect="1"/>
          </p:cNvPicPr>
          <p:nvPr/>
        </p:nvPicPr>
        <p:blipFill>
          <a:blip r:embed="rId3"/>
          <a:stretch>
            <a:fillRect/>
          </a:stretch>
        </p:blipFill>
        <p:spPr>
          <a:xfrm>
            <a:off x="4572000" y="1290015"/>
            <a:ext cx="4254500" cy="4648200"/>
          </a:xfrm>
          <a:prstGeom prst="rect">
            <a:avLst/>
          </a:prstGeom>
        </p:spPr>
      </p:pic>
      <p:sp>
        <p:nvSpPr>
          <p:cNvPr id="14" name="Right Arrow 13">
            <a:extLst>
              <a:ext uri="{FF2B5EF4-FFF2-40B4-BE49-F238E27FC236}">
                <a16:creationId xmlns:a16="http://schemas.microsoft.com/office/drawing/2014/main" id="{8F4A892E-0BBB-6496-A2F8-08CF54AF5094}"/>
              </a:ext>
            </a:extLst>
          </p:cNvPr>
          <p:cNvSpPr/>
          <p:nvPr/>
        </p:nvSpPr>
        <p:spPr>
          <a:xfrm>
            <a:off x="4160111" y="3336323"/>
            <a:ext cx="721250" cy="555584"/>
          </a:xfrm>
          <a:prstGeom prst="rightArrow">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02723A-2BA8-6873-A787-0868C17B1676}"/>
              </a:ext>
            </a:extLst>
          </p:cNvPr>
          <p:cNvSpPr txBox="1"/>
          <p:nvPr/>
        </p:nvSpPr>
        <p:spPr>
          <a:xfrm>
            <a:off x="3553960" y="6596390"/>
            <a:ext cx="2230152" cy="261610"/>
          </a:xfrm>
          <a:prstGeom prst="rect">
            <a:avLst/>
          </a:prstGeom>
          <a:noFill/>
        </p:spPr>
        <p:txBody>
          <a:bodyPr wrap="square" rtlCol="0">
            <a:spAutoFit/>
          </a:bodyPr>
          <a:lstStyle/>
          <a:p>
            <a:r>
              <a:rPr lang="en-US" sz="1100" dirty="0"/>
              <a:t>Thanks: Sang-Gi Do, Samsung</a:t>
            </a:r>
          </a:p>
        </p:txBody>
      </p:sp>
    </p:spTree>
    <p:extLst>
      <p:ext uri="{BB962C8B-B14F-4D97-AF65-F5344CB8AC3E}">
        <p14:creationId xmlns:p14="http://schemas.microsoft.com/office/powerpoint/2010/main" val="1784614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E3DF7D-BA4D-DF75-1580-79025747068A}"/>
              </a:ext>
            </a:extLst>
          </p:cNvPr>
          <p:cNvSpPr>
            <a:spLocks noGrp="1"/>
          </p:cNvSpPr>
          <p:nvPr>
            <p:ph type="body" idx="1"/>
          </p:nvPr>
        </p:nvSpPr>
        <p:spPr/>
        <p:txBody>
          <a:bodyPr/>
          <a:lstStyle/>
          <a:p>
            <a:r>
              <a:rPr lang="en-US" dirty="0"/>
              <a:t>Set a region around violating cell + rearrange peripheral cells to resolve violation</a:t>
            </a:r>
          </a:p>
        </p:txBody>
      </p:sp>
      <p:sp>
        <p:nvSpPr>
          <p:cNvPr id="3" name="Title 2">
            <a:extLst>
              <a:ext uri="{FF2B5EF4-FFF2-40B4-BE49-F238E27FC236}">
                <a16:creationId xmlns:a16="http://schemas.microsoft.com/office/drawing/2014/main" id="{BB948D11-F630-0132-28FB-76A9FB1F6828}"/>
              </a:ext>
            </a:extLst>
          </p:cNvPr>
          <p:cNvSpPr>
            <a:spLocks noGrp="1"/>
          </p:cNvSpPr>
          <p:nvPr>
            <p:ph type="title"/>
          </p:nvPr>
        </p:nvSpPr>
        <p:spPr/>
        <p:txBody>
          <a:bodyPr/>
          <a:lstStyle/>
          <a:p>
            <a:r>
              <a:rPr lang="en-US" dirty="0"/>
              <a:t>Local shifting – an example</a:t>
            </a:r>
          </a:p>
        </p:txBody>
      </p:sp>
      <p:sp>
        <p:nvSpPr>
          <p:cNvPr id="4" name="Footer Placeholder 3">
            <a:extLst>
              <a:ext uri="{FF2B5EF4-FFF2-40B4-BE49-F238E27FC236}">
                <a16:creationId xmlns:a16="http://schemas.microsoft.com/office/drawing/2014/main" id="{7C7458E3-CCA6-30E5-64FF-2FD28F551BD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4266E2D6-46AD-CBEE-806B-9869C76F65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8347" y="1467933"/>
            <a:ext cx="7772400" cy="2394273"/>
          </a:xfrm>
          <a:prstGeom prst="rect">
            <a:avLst/>
          </a:prstGeom>
        </p:spPr>
      </p:pic>
      <p:pic>
        <p:nvPicPr>
          <p:cNvPr id="6" name="Picture 5">
            <a:extLst>
              <a:ext uri="{FF2B5EF4-FFF2-40B4-BE49-F238E27FC236}">
                <a16:creationId xmlns:a16="http://schemas.microsoft.com/office/drawing/2014/main" id="{D28C41A3-5D89-E802-D4D9-E639CA2DF5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347" y="3956831"/>
            <a:ext cx="7772400" cy="2443971"/>
          </a:xfrm>
          <a:prstGeom prst="rect">
            <a:avLst/>
          </a:prstGeom>
        </p:spPr>
      </p:pic>
      <p:sp>
        <p:nvSpPr>
          <p:cNvPr id="7" name="TextBox 6">
            <a:extLst>
              <a:ext uri="{FF2B5EF4-FFF2-40B4-BE49-F238E27FC236}">
                <a16:creationId xmlns:a16="http://schemas.microsoft.com/office/drawing/2014/main" id="{891745A3-1942-D2E1-94EF-311DCC56CB53}"/>
              </a:ext>
            </a:extLst>
          </p:cNvPr>
          <p:cNvSpPr txBox="1"/>
          <p:nvPr/>
        </p:nvSpPr>
        <p:spPr>
          <a:xfrm>
            <a:off x="707897" y="1482830"/>
            <a:ext cx="5838781" cy="707886"/>
          </a:xfrm>
          <a:prstGeom prst="rect">
            <a:avLst/>
          </a:prstGeom>
          <a:noFill/>
        </p:spPr>
        <p:txBody>
          <a:bodyPr wrap="square" rtlCol="0">
            <a:spAutoFit/>
          </a:bodyPr>
          <a:lstStyle/>
          <a:p>
            <a:r>
              <a:rPr lang="en-US" sz="2000" b="1" dirty="0">
                <a:solidFill>
                  <a:srgbClr val="0070C0"/>
                </a:solidFill>
                <a:highlight>
                  <a:srgbClr val="FFFF00"/>
                </a:highlight>
              </a:rPr>
              <a:t>Define region (clip) </a:t>
            </a:r>
            <a:br>
              <a:rPr lang="en-US" sz="2000" b="1" dirty="0">
                <a:solidFill>
                  <a:srgbClr val="0070C0"/>
                </a:solidFill>
                <a:highlight>
                  <a:srgbClr val="FFFF00"/>
                </a:highlight>
              </a:rPr>
            </a:br>
            <a:r>
              <a:rPr lang="en-US" sz="2000" b="1" dirty="0">
                <a:solidFill>
                  <a:srgbClr val="0070C0"/>
                </a:solidFill>
                <a:highlight>
                  <a:srgbClr val="FFFF00"/>
                </a:highlight>
              </a:rPr>
              <a:t>around violating cell</a:t>
            </a:r>
          </a:p>
        </p:txBody>
      </p:sp>
      <p:sp>
        <p:nvSpPr>
          <p:cNvPr id="8" name="TextBox 7">
            <a:extLst>
              <a:ext uri="{FF2B5EF4-FFF2-40B4-BE49-F238E27FC236}">
                <a16:creationId xmlns:a16="http://schemas.microsoft.com/office/drawing/2014/main" id="{7FEE7CDF-6B21-99E5-071C-E0E53496693D}"/>
              </a:ext>
            </a:extLst>
          </p:cNvPr>
          <p:cNvSpPr txBox="1"/>
          <p:nvPr/>
        </p:nvSpPr>
        <p:spPr>
          <a:xfrm>
            <a:off x="6595657" y="1190313"/>
            <a:ext cx="5838781" cy="400110"/>
          </a:xfrm>
          <a:prstGeom prst="rect">
            <a:avLst/>
          </a:prstGeom>
          <a:noFill/>
        </p:spPr>
        <p:txBody>
          <a:bodyPr wrap="square" rtlCol="0">
            <a:spAutoFit/>
          </a:bodyPr>
          <a:lstStyle/>
          <a:p>
            <a:r>
              <a:rPr lang="en-US" sz="2000" b="1" dirty="0">
                <a:solidFill>
                  <a:srgbClr val="0070C0"/>
                </a:solidFill>
              </a:rPr>
              <a:t>Disallowed cells</a:t>
            </a:r>
          </a:p>
        </p:txBody>
      </p:sp>
      <p:sp>
        <p:nvSpPr>
          <p:cNvPr id="9" name="TextBox 8">
            <a:extLst>
              <a:ext uri="{FF2B5EF4-FFF2-40B4-BE49-F238E27FC236}">
                <a16:creationId xmlns:a16="http://schemas.microsoft.com/office/drawing/2014/main" id="{2C29D92E-2559-D623-0EE8-2A8A98BB69E0}"/>
              </a:ext>
            </a:extLst>
          </p:cNvPr>
          <p:cNvSpPr txBox="1"/>
          <p:nvPr/>
        </p:nvSpPr>
        <p:spPr>
          <a:xfrm>
            <a:off x="4085881" y="1173253"/>
            <a:ext cx="2301554" cy="400110"/>
          </a:xfrm>
          <a:prstGeom prst="rect">
            <a:avLst/>
          </a:prstGeom>
          <a:noFill/>
        </p:spPr>
        <p:txBody>
          <a:bodyPr wrap="square" rtlCol="0">
            <a:spAutoFit/>
          </a:bodyPr>
          <a:lstStyle/>
          <a:p>
            <a:r>
              <a:rPr lang="en-US" sz="2000" b="1" dirty="0">
                <a:solidFill>
                  <a:srgbClr val="0070C0"/>
                </a:solidFill>
              </a:rPr>
              <a:t>Allowed cells</a:t>
            </a:r>
          </a:p>
        </p:txBody>
      </p:sp>
      <p:cxnSp>
        <p:nvCxnSpPr>
          <p:cNvPr id="10" name="Straight Arrow Connector 9">
            <a:extLst>
              <a:ext uri="{FF2B5EF4-FFF2-40B4-BE49-F238E27FC236}">
                <a16:creationId xmlns:a16="http://schemas.microsoft.com/office/drawing/2014/main" id="{9EACC259-0124-1628-39FB-B220E1CB1B80}"/>
              </a:ext>
            </a:extLst>
          </p:cNvPr>
          <p:cNvCxnSpPr>
            <a:cxnSpLocks/>
          </p:cNvCxnSpPr>
          <p:nvPr/>
        </p:nvCxnSpPr>
        <p:spPr>
          <a:xfrm flipH="1">
            <a:off x="7905509" y="1503088"/>
            <a:ext cx="187671" cy="843386"/>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641D730-7BBB-9D5A-CE98-5EFE45F59E08}"/>
              </a:ext>
            </a:extLst>
          </p:cNvPr>
          <p:cNvCxnSpPr>
            <a:cxnSpLocks/>
          </p:cNvCxnSpPr>
          <p:nvPr/>
        </p:nvCxnSpPr>
        <p:spPr>
          <a:xfrm flipH="1">
            <a:off x="6941562" y="1503088"/>
            <a:ext cx="1150962" cy="207083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1C14903-8026-40CD-BC5F-7A6759CB6625}"/>
              </a:ext>
            </a:extLst>
          </p:cNvPr>
          <p:cNvCxnSpPr>
            <a:cxnSpLocks/>
          </p:cNvCxnSpPr>
          <p:nvPr/>
        </p:nvCxnSpPr>
        <p:spPr>
          <a:xfrm>
            <a:off x="5583403" y="1486028"/>
            <a:ext cx="1108579" cy="287628"/>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196D19B-F257-E6E7-3311-1AC0BA19CF6C}"/>
              </a:ext>
            </a:extLst>
          </p:cNvPr>
          <p:cNvCxnSpPr>
            <a:cxnSpLocks/>
          </p:cNvCxnSpPr>
          <p:nvPr/>
        </p:nvCxnSpPr>
        <p:spPr>
          <a:xfrm>
            <a:off x="5582747" y="1486028"/>
            <a:ext cx="409970" cy="71958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22F36F0-032E-8238-8C9C-B93450B2D37B}"/>
              </a:ext>
            </a:extLst>
          </p:cNvPr>
          <p:cNvSpPr txBox="1"/>
          <p:nvPr/>
        </p:nvSpPr>
        <p:spPr>
          <a:xfrm>
            <a:off x="4882175" y="5684747"/>
            <a:ext cx="5838781" cy="400110"/>
          </a:xfrm>
          <a:prstGeom prst="rect">
            <a:avLst/>
          </a:prstGeom>
          <a:noFill/>
        </p:spPr>
        <p:txBody>
          <a:bodyPr wrap="square" rtlCol="0">
            <a:spAutoFit/>
          </a:bodyPr>
          <a:lstStyle/>
          <a:p>
            <a:r>
              <a:rPr lang="en-US" sz="2000" b="1" dirty="0">
                <a:solidFill>
                  <a:srgbClr val="0070C0"/>
                </a:solidFill>
                <a:highlight>
                  <a:srgbClr val="FFFF00"/>
                </a:highlight>
              </a:rPr>
              <a:t>Re-arrange peripheral cells</a:t>
            </a:r>
          </a:p>
        </p:txBody>
      </p:sp>
    </p:spTree>
    <p:extLst>
      <p:ext uri="{BB962C8B-B14F-4D97-AF65-F5344CB8AC3E}">
        <p14:creationId xmlns:p14="http://schemas.microsoft.com/office/powerpoint/2010/main" val="377750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2545F0-0C3E-9641-F225-4A01496B1F69}"/>
              </a:ext>
            </a:extLst>
          </p:cNvPr>
          <p:cNvSpPr>
            <a:spLocks noGrp="1"/>
          </p:cNvSpPr>
          <p:nvPr>
            <p:ph type="title"/>
          </p:nvPr>
        </p:nvSpPr>
        <p:spPr/>
        <p:txBody>
          <a:bodyPr/>
          <a:lstStyle/>
          <a:p>
            <a:r>
              <a:rPr lang="en-US" dirty="0"/>
              <a:t>Cell swaps – an example</a:t>
            </a:r>
          </a:p>
        </p:txBody>
      </p:sp>
      <p:sp>
        <p:nvSpPr>
          <p:cNvPr id="4" name="Footer Placeholder 3">
            <a:extLst>
              <a:ext uri="{FF2B5EF4-FFF2-40B4-BE49-F238E27FC236}">
                <a16:creationId xmlns:a16="http://schemas.microsoft.com/office/drawing/2014/main" id="{05DADE10-1784-B8AE-6876-7D349CCDED2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cell_swap_example_a.png" descr="cell_swap_example_a.png">
            <a:extLst>
              <a:ext uri="{FF2B5EF4-FFF2-40B4-BE49-F238E27FC236}">
                <a16:creationId xmlns:a16="http://schemas.microsoft.com/office/drawing/2014/main" id="{53DA9629-D5E8-D941-03A4-E0E83F9C02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151" y="930558"/>
            <a:ext cx="3353869" cy="4972531"/>
          </a:xfrm>
          <a:prstGeom prst="rect">
            <a:avLst/>
          </a:prstGeom>
          <a:ln w="12700">
            <a:miter lim="400000"/>
          </a:ln>
        </p:spPr>
      </p:pic>
      <p:pic>
        <p:nvPicPr>
          <p:cNvPr id="9" name="cell_swap_example_b.png" descr="cell_swap_example_b.png">
            <a:extLst>
              <a:ext uri="{FF2B5EF4-FFF2-40B4-BE49-F238E27FC236}">
                <a16:creationId xmlns:a16="http://schemas.microsoft.com/office/drawing/2014/main" id="{38418BEF-8137-1EB2-6916-4F166E8CF0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1223" y="926598"/>
            <a:ext cx="3353869" cy="4972532"/>
          </a:xfrm>
          <a:prstGeom prst="rect">
            <a:avLst/>
          </a:prstGeom>
          <a:ln w="12700">
            <a:miter lim="400000"/>
          </a:ln>
        </p:spPr>
      </p:pic>
      <p:sp>
        <p:nvSpPr>
          <p:cNvPr id="10" name="Benchmark : des_perf_b_md2. Cell count : 112644. Max cell row : 4…">
            <a:extLst>
              <a:ext uri="{FF2B5EF4-FFF2-40B4-BE49-F238E27FC236}">
                <a16:creationId xmlns:a16="http://schemas.microsoft.com/office/drawing/2014/main" id="{085971EF-58BA-4521-5B5C-2233F8A1EE83}"/>
              </a:ext>
            </a:extLst>
          </p:cNvPr>
          <p:cNvSpPr txBox="1"/>
          <p:nvPr/>
        </p:nvSpPr>
        <p:spPr>
          <a:xfrm>
            <a:off x="1679369" y="5928735"/>
            <a:ext cx="6285375" cy="687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sz="1400">
                <a:latin typeface="Helvetica Neue"/>
                <a:ea typeface="Helvetica Neue"/>
                <a:cs typeface="Helvetica Neue"/>
                <a:sym typeface="Helvetica Neue"/>
              </a:defRPr>
            </a:pPr>
            <a:r>
              <a:rPr sz="2000" b="1" dirty="0"/>
              <a:t>Benchmark : des_perf_b_md2. Cell count : 112644. </a:t>
            </a:r>
            <a:br>
              <a:rPr lang="en-US" sz="2000" b="1" dirty="0"/>
            </a:br>
            <a:r>
              <a:rPr sz="2000" b="1" dirty="0"/>
              <a:t>Max cell row : 4</a:t>
            </a:r>
            <a:r>
              <a:rPr lang="en-US" sz="2000" b="1" dirty="0"/>
              <a:t> </a:t>
            </a:r>
            <a:r>
              <a:rPr sz="2000" b="1" dirty="0"/>
              <a:t>Fence Utilization : 96.2%</a:t>
            </a:r>
          </a:p>
        </p:txBody>
      </p:sp>
      <p:sp>
        <p:nvSpPr>
          <p:cNvPr id="11" name="TextBox 10">
            <a:extLst>
              <a:ext uri="{FF2B5EF4-FFF2-40B4-BE49-F238E27FC236}">
                <a16:creationId xmlns:a16="http://schemas.microsoft.com/office/drawing/2014/main" id="{B77F0BE6-95F7-A7FE-D27C-9B2055463BFB}"/>
              </a:ext>
            </a:extLst>
          </p:cNvPr>
          <p:cNvSpPr txBox="1"/>
          <p:nvPr/>
        </p:nvSpPr>
        <p:spPr>
          <a:xfrm>
            <a:off x="1679369" y="4370698"/>
            <a:ext cx="2164466" cy="461665"/>
          </a:xfrm>
          <a:prstGeom prst="rect">
            <a:avLst/>
          </a:prstGeom>
          <a:noFill/>
        </p:spPr>
        <p:txBody>
          <a:bodyPr wrap="square" rtlCol="0">
            <a:spAutoFit/>
          </a:bodyPr>
          <a:lstStyle/>
          <a:p>
            <a:r>
              <a:rPr lang="en-US" sz="2400" b="1" dirty="0">
                <a:highlight>
                  <a:srgbClr val="FFFF00"/>
                </a:highlight>
              </a:rPr>
              <a:t>Before swap</a:t>
            </a:r>
          </a:p>
        </p:txBody>
      </p:sp>
      <p:sp>
        <p:nvSpPr>
          <p:cNvPr id="12" name="TextBox 11">
            <a:extLst>
              <a:ext uri="{FF2B5EF4-FFF2-40B4-BE49-F238E27FC236}">
                <a16:creationId xmlns:a16="http://schemas.microsoft.com/office/drawing/2014/main" id="{FEF03CA9-4EA3-6D4B-2E6E-03613E244F17}"/>
              </a:ext>
            </a:extLst>
          </p:cNvPr>
          <p:cNvSpPr txBox="1"/>
          <p:nvPr/>
        </p:nvSpPr>
        <p:spPr>
          <a:xfrm>
            <a:off x="6718094" y="4370697"/>
            <a:ext cx="2164466" cy="461665"/>
          </a:xfrm>
          <a:prstGeom prst="rect">
            <a:avLst/>
          </a:prstGeom>
          <a:noFill/>
        </p:spPr>
        <p:txBody>
          <a:bodyPr wrap="square" rtlCol="0">
            <a:spAutoFit/>
          </a:bodyPr>
          <a:lstStyle/>
          <a:p>
            <a:r>
              <a:rPr lang="en-US" sz="2400" b="1" dirty="0">
                <a:highlight>
                  <a:srgbClr val="FFFF00"/>
                </a:highlight>
              </a:rPr>
              <a:t>After swap</a:t>
            </a:r>
          </a:p>
        </p:txBody>
      </p:sp>
      <p:sp>
        <p:nvSpPr>
          <p:cNvPr id="13" name="Right Arrow 12">
            <a:extLst>
              <a:ext uri="{FF2B5EF4-FFF2-40B4-BE49-F238E27FC236}">
                <a16:creationId xmlns:a16="http://schemas.microsoft.com/office/drawing/2014/main" id="{9E642BB1-15D3-6286-F3E0-9E5CDAC43FBE}"/>
              </a:ext>
            </a:extLst>
          </p:cNvPr>
          <p:cNvSpPr/>
          <p:nvPr/>
        </p:nvSpPr>
        <p:spPr>
          <a:xfrm>
            <a:off x="4100806" y="3135072"/>
            <a:ext cx="721250" cy="555584"/>
          </a:xfrm>
          <a:prstGeom prst="rightArrow">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338944-392D-AF85-8351-483527CC3C72}"/>
              </a:ext>
            </a:extLst>
          </p:cNvPr>
          <p:cNvSpPr txBox="1"/>
          <p:nvPr/>
        </p:nvSpPr>
        <p:spPr>
          <a:xfrm>
            <a:off x="3553960" y="6596390"/>
            <a:ext cx="2230152" cy="261610"/>
          </a:xfrm>
          <a:prstGeom prst="rect">
            <a:avLst/>
          </a:prstGeom>
          <a:noFill/>
        </p:spPr>
        <p:txBody>
          <a:bodyPr wrap="square" rtlCol="0">
            <a:spAutoFit/>
          </a:bodyPr>
          <a:lstStyle/>
          <a:p>
            <a:r>
              <a:rPr lang="en-US" sz="1100" dirty="0"/>
              <a:t>Thanks: Sang-Gi Do, Samsung</a:t>
            </a:r>
          </a:p>
        </p:txBody>
      </p:sp>
    </p:spTree>
    <p:extLst>
      <p:ext uri="{BB962C8B-B14F-4D97-AF65-F5344CB8AC3E}">
        <p14:creationId xmlns:p14="http://schemas.microsoft.com/office/powerpoint/2010/main" val="3359108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2A6D836-982F-2C13-D433-F7B65DDF712F}"/>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271BE335-0169-3CE5-27DE-AFC8326CA98B}"/>
              </a:ext>
            </a:extLst>
          </p:cNvPr>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a:bodyPr>
          <a:lstStyle/>
          <a:p>
            <a:r>
              <a:rPr lang="en" dirty="0"/>
              <a:t>DPO</a:t>
            </a:r>
            <a:endParaRPr dirty="0"/>
          </a:p>
        </p:txBody>
      </p:sp>
      <p:sp>
        <p:nvSpPr>
          <p:cNvPr id="2" name="Footer Placeholder 2">
            <a:extLst>
              <a:ext uri="{FF2B5EF4-FFF2-40B4-BE49-F238E27FC236}">
                <a16:creationId xmlns:a16="http://schemas.microsoft.com/office/drawing/2014/main" id="{96C6F640-C5E4-5F6E-E3F1-ED69590FD0CD}"/>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362343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153D-05C3-E020-C7D9-C18C0EA539A8}"/>
              </a:ext>
            </a:extLst>
          </p:cNvPr>
          <p:cNvSpPr>
            <a:spLocks noGrp="1"/>
          </p:cNvSpPr>
          <p:nvPr>
            <p:ph type="title"/>
          </p:nvPr>
        </p:nvSpPr>
        <p:spPr/>
        <p:txBody>
          <a:bodyPr/>
          <a:lstStyle/>
          <a:p>
            <a:r>
              <a:rPr lang="en-US" dirty="0"/>
              <a:t>DPO in a nutshell (1/2)</a:t>
            </a:r>
          </a:p>
        </p:txBody>
      </p:sp>
      <p:sp>
        <p:nvSpPr>
          <p:cNvPr id="3" name="Content Placeholder 2">
            <a:extLst>
              <a:ext uri="{FF2B5EF4-FFF2-40B4-BE49-F238E27FC236}">
                <a16:creationId xmlns:a16="http://schemas.microsoft.com/office/drawing/2014/main" id="{67F959FB-CE9B-F2B1-FF7C-D542F65EEB56}"/>
              </a:ext>
            </a:extLst>
          </p:cNvPr>
          <p:cNvSpPr>
            <a:spLocks noGrp="1"/>
          </p:cNvSpPr>
          <p:nvPr>
            <p:ph idx="1"/>
          </p:nvPr>
        </p:nvSpPr>
        <p:spPr>
          <a:xfrm>
            <a:off x="30961" y="847260"/>
            <a:ext cx="8666472" cy="1487157"/>
          </a:xfrm>
        </p:spPr>
        <p:txBody>
          <a:bodyPr>
            <a:noAutofit/>
          </a:bodyPr>
          <a:lstStyle/>
          <a:p>
            <a:r>
              <a:rPr lang="en-US" sz="2400" dirty="0"/>
              <a:t>DPO runs a detailed placement “script” that can perform a sequence of different optimization algorithms (see Optdp.cpp).</a:t>
            </a:r>
          </a:p>
          <a:p>
            <a:r>
              <a:rPr lang="en-US" sz="2400" dirty="0"/>
              <a:t>Implemented algorithms (variations of what’s been described in literature as there are many incarnations of the different algorithms): Maximum independent set matching [1], Optimal reordering [2], Median improvement (global and vertical swapping) [3], greedy improvement [4]</a:t>
            </a:r>
          </a:p>
          <a:p>
            <a:r>
              <a:rPr lang="en-US" sz="2400" dirty="0"/>
              <a:t>Sample script string:</a:t>
            </a:r>
          </a:p>
        </p:txBody>
      </p:sp>
      <p:sp>
        <p:nvSpPr>
          <p:cNvPr id="5" name="TextBox 4">
            <a:extLst>
              <a:ext uri="{FF2B5EF4-FFF2-40B4-BE49-F238E27FC236}">
                <a16:creationId xmlns:a16="http://schemas.microsoft.com/office/drawing/2014/main" id="{D4F46644-29B8-7E21-C2EA-629CB64CF1BF}"/>
              </a:ext>
            </a:extLst>
          </p:cNvPr>
          <p:cNvSpPr txBox="1"/>
          <p:nvPr/>
        </p:nvSpPr>
        <p:spPr>
          <a:xfrm>
            <a:off x="-1331" y="5207023"/>
            <a:ext cx="9373079" cy="600164"/>
          </a:xfrm>
          <a:prstGeom prst="rect">
            <a:avLst/>
          </a:prstGeom>
          <a:noFill/>
        </p:spPr>
        <p:txBody>
          <a:bodyPr wrap="none" rtlCol="0">
            <a:spAutoFit/>
          </a:bodyPr>
          <a:lstStyle/>
          <a:p>
            <a:r>
              <a:rPr lang="en-US" sz="1100" dirty="0" err="1"/>
              <a:t>dtParams.script</a:t>
            </a:r>
            <a:r>
              <a:rPr lang="en-US" sz="1100" dirty="0"/>
              <a:t>_ = “mis –p 10 –t 0.005’ </a:t>
            </a:r>
            <a:r>
              <a:rPr lang="en-US" sz="1100" dirty="0" err="1"/>
              <a:t>gs</a:t>
            </a:r>
            <a:r>
              <a:rPr lang="en-US" sz="1100" dirty="0"/>
              <a:t> –p 10 –t 0.005 ; vs –p 10 –t 0.005; </a:t>
            </a:r>
            <a:r>
              <a:rPr lang="en-US" sz="1100" dirty="0" err="1"/>
              <a:t>ro</a:t>
            </a:r>
            <a:r>
              <a:rPr lang="en-US" sz="1100" dirty="0"/>
              <a:t> –p 10 –t 0.005; default –p 5 –f 20 –gen </a:t>
            </a:r>
            <a:r>
              <a:rPr lang="en-US" sz="1100" dirty="0" err="1"/>
              <a:t>rng</a:t>
            </a:r>
            <a:r>
              <a:rPr lang="en-US" sz="1100" dirty="0"/>
              <a:t> –obj </a:t>
            </a:r>
            <a:r>
              <a:rPr lang="en-US" sz="1100" dirty="0" err="1"/>
              <a:t>hpwl</a:t>
            </a:r>
            <a:r>
              <a:rPr lang="en-US" sz="1100" dirty="0"/>
              <a:t> –cost (</a:t>
            </a:r>
            <a:r>
              <a:rPr lang="en-US" sz="1100" dirty="0" err="1"/>
              <a:t>hpwl</a:t>
            </a:r>
            <a:r>
              <a:rPr lang="en-US" sz="1100" dirty="0"/>
              <a:t>)”</a:t>
            </a:r>
          </a:p>
          <a:p>
            <a:r>
              <a:rPr lang="en-US" sz="1100" dirty="0" err="1"/>
              <a:t>Dpo</a:t>
            </a:r>
            <a:r>
              <a:rPr lang="en-US" sz="1100" dirty="0"/>
              <a:t>::Detailed dt(</a:t>
            </a:r>
            <a:r>
              <a:rPr lang="en-US" sz="1100" dirty="0" err="1"/>
              <a:t>dtParams</a:t>
            </a:r>
            <a:r>
              <a:rPr lang="en-US" sz="1100" dirty="0"/>
              <a:t>);</a:t>
            </a:r>
          </a:p>
          <a:p>
            <a:r>
              <a:rPr lang="en-US" sz="1100" dirty="0" err="1"/>
              <a:t>dt.improve</a:t>
            </a:r>
            <a:r>
              <a:rPr lang="en-US" sz="1100" dirty="0"/>
              <a:t>(</a:t>
            </a:r>
            <a:r>
              <a:rPr lang="en-US" sz="1100" dirty="0" err="1"/>
              <a:t>mgr</a:t>
            </a:r>
            <a:r>
              <a:rPr lang="en-US" sz="1100" dirty="0"/>
              <a:t>);</a:t>
            </a:r>
          </a:p>
        </p:txBody>
      </p:sp>
      <p:cxnSp>
        <p:nvCxnSpPr>
          <p:cNvPr id="7" name="Straight Arrow Connector 6">
            <a:extLst>
              <a:ext uri="{FF2B5EF4-FFF2-40B4-BE49-F238E27FC236}">
                <a16:creationId xmlns:a16="http://schemas.microsoft.com/office/drawing/2014/main" id="{AEE43D5A-417D-C385-99E6-9C8D06089A1A}"/>
              </a:ext>
            </a:extLst>
          </p:cNvPr>
          <p:cNvCxnSpPr/>
          <p:nvPr/>
        </p:nvCxnSpPr>
        <p:spPr>
          <a:xfrm>
            <a:off x="1440121" y="4849223"/>
            <a:ext cx="0" cy="333375"/>
          </a:xfrm>
          <a:prstGeom prst="straightConnector1">
            <a:avLst/>
          </a:prstGeom>
          <a:ln w="349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A511676-F5B9-33D2-DE29-C0DA65AFAEDA}"/>
              </a:ext>
            </a:extLst>
          </p:cNvPr>
          <p:cNvCxnSpPr/>
          <p:nvPr/>
        </p:nvCxnSpPr>
        <p:spPr>
          <a:xfrm>
            <a:off x="2606798" y="4849223"/>
            <a:ext cx="0" cy="333375"/>
          </a:xfrm>
          <a:prstGeom prst="straightConnector1">
            <a:avLst/>
          </a:prstGeom>
          <a:ln w="349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7BD7B12-FC61-4580-AD28-5F0007F294F0}"/>
              </a:ext>
            </a:extLst>
          </p:cNvPr>
          <p:cNvCxnSpPr/>
          <p:nvPr/>
        </p:nvCxnSpPr>
        <p:spPr>
          <a:xfrm>
            <a:off x="6265509" y="4849223"/>
            <a:ext cx="0" cy="333375"/>
          </a:xfrm>
          <a:prstGeom prst="straightConnector1">
            <a:avLst/>
          </a:prstGeom>
          <a:ln w="349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DDA89B8-4EA9-E3BE-E3E7-C23001A293CC}"/>
              </a:ext>
            </a:extLst>
          </p:cNvPr>
          <p:cNvCxnSpPr/>
          <p:nvPr/>
        </p:nvCxnSpPr>
        <p:spPr>
          <a:xfrm>
            <a:off x="4942549" y="4849223"/>
            <a:ext cx="0" cy="333375"/>
          </a:xfrm>
          <a:prstGeom prst="straightConnector1">
            <a:avLst/>
          </a:prstGeom>
          <a:ln w="349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C879781-07F8-9F9D-4047-6D2C5FBE6712}"/>
              </a:ext>
            </a:extLst>
          </p:cNvPr>
          <p:cNvSpPr txBox="1"/>
          <p:nvPr/>
        </p:nvSpPr>
        <p:spPr>
          <a:xfrm>
            <a:off x="956718" y="4309316"/>
            <a:ext cx="7199407" cy="369332"/>
          </a:xfrm>
          <a:prstGeom prst="rect">
            <a:avLst/>
          </a:prstGeom>
          <a:noFill/>
        </p:spPr>
        <p:txBody>
          <a:bodyPr wrap="none" rtlCol="0">
            <a:spAutoFit/>
          </a:bodyPr>
          <a:lstStyle/>
          <a:p>
            <a:r>
              <a:rPr lang="en-US" sz="1800" dirty="0">
                <a:solidFill>
                  <a:srgbClr val="FF0000"/>
                </a:solidFill>
              </a:rPr>
              <a:t>algorithm to run (e.g., </a:t>
            </a:r>
            <a:r>
              <a:rPr lang="en-US" sz="1800" dirty="0" err="1">
                <a:solidFill>
                  <a:srgbClr val="FF0000"/>
                </a:solidFill>
              </a:rPr>
              <a:t>gs</a:t>
            </a:r>
            <a:r>
              <a:rPr lang="en-US" sz="1800" dirty="0">
                <a:solidFill>
                  <a:srgbClr val="FF0000"/>
                </a:solidFill>
              </a:rPr>
              <a:t> = global swap, </a:t>
            </a:r>
            <a:r>
              <a:rPr lang="en-US" sz="1800" dirty="0" err="1">
                <a:solidFill>
                  <a:srgbClr val="FF0000"/>
                </a:solidFill>
              </a:rPr>
              <a:t>ro</a:t>
            </a:r>
            <a:r>
              <a:rPr lang="en-US" sz="1800" dirty="0">
                <a:solidFill>
                  <a:srgbClr val="FF0000"/>
                </a:solidFill>
              </a:rPr>
              <a:t> = optimal reordering, etc.)</a:t>
            </a:r>
          </a:p>
        </p:txBody>
      </p:sp>
      <p:sp>
        <p:nvSpPr>
          <p:cNvPr id="15" name="TextBox 14">
            <a:extLst>
              <a:ext uri="{FF2B5EF4-FFF2-40B4-BE49-F238E27FC236}">
                <a16:creationId xmlns:a16="http://schemas.microsoft.com/office/drawing/2014/main" id="{101B8C3D-0442-0439-F861-AF8E7A4C465B}"/>
              </a:ext>
            </a:extLst>
          </p:cNvPr>
          <p:cNvSpPr txBox="1"/>
          <p:nvPr/>
        </p:nvSpPr>
        <p:spPr>
          <a:xfrm>
            <a:off x="5995386" y="5705011"/>
            <a:ext cx="3211135" cy="369332"/>
          </a:xfrm>
          <a:prstGeom prst="rect">
            <a:avLst/>
          </a:prstGeom>
          <a:noFill/>
        </p:spPr>
        <p:txBody>
          <a:bodyPr wrap="none" rtlCol="0">
            <a:spAutoFit/>
          </a:bodyPr>
          <a:lstStyle/>
          <a:p>
            <a:r>
              <a:rPr lang="en-US" sz="1800" dirty="0">
                <a:solidFill>
                  <a:schemeClr val="accent1"/>
                </a:solidFill>
              </a:rPr>
              <a:t>algorithm-specific parameters</a:t>
            </a:r>
          </a:p>
        </p:txBody>
      </p:sp>
      <p:cxnSp>
        <p:nvCxnSpPr>
          <p:cNvPr id="16" name="Straight Arrow Connector 15">
            <a:extLst>
              <a:ext uri="{FF2B5EF4-FFF2-40B4-BE49-F238E27FC236}">
                <a16:creationId xmlns:a16="http://schemas.microsoft.com/office/drawing/2014/main" id="{8C43EBF4-4B71-DC2F-FD16-20564D6417E3}"/>
              </a:ext>
            </a:extLst>
          </p:cNvPr>
          <p:cNvCxnSpPr>
            <a:cxnSpLocks/>
          </p:cNvCxnSpPr>
          <p:nvPr/>
        </p:nvCxnSpPr>
        <p:spPr>
          <a:xfrm flipH="1">
            <a:off x="1156038" y="5688356"/>
            <a:ext cx="514350" cy="0"/>
          </a:xfrm>
          <a:prstGeom prst="straightConnector1">
            <a:avLst/>
          </a:prstGeom>
          <a:ln w="349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F1DAB7D-43E4-8A4D-BAEC-E736BC29FC2D}"/>
              </a:ext>
            </a:extLst>
          </p:cNvPr>
          <p:cNvSpPr txBox="1"/>
          <p:nvPr/>
        </p:nvSpPr>
        <p:spPr>
          <a:xfrm>
            <a:off x="1670389" y="5589075"/>
            <a:ext cx="1633781" cy="369332"/>
          </a:xfrm>
          <a:prstGeom prst="rect">
            <a:avLst/>
          </a:prstGeom>
          <a:noFill/>
        </p:spPr>
        <p:txBody>
          <a:bodyPr wrap="none" rtlCol="0">
            <a:spAutoFit/>
          </a:bodyPr>
          <a:lstStyle/>
          <a:p>
            <a:r>
              <a:rPr lang="en-US" sz="1800" dirty="0">
                <a:solidFill>
                  <a:srgbClr val="FF0000"/>
                </a:solidFill>
              </a:rPr>
              <a:t>runs the script</a:t>
            </a:r>
          </a:p>
        </p:txBody>
      </p:sp>
      <p:cxnSp>
        <p:nvCxnSpPr>
          <p:cNvPr id="19" name="Straight Arrow Connector 18">
            <a:extLst>
              <a:ext uri="{FF2B5EF4-FFF2-40B4-BE49-F238E27FC236}">
                <a16:creationId xmlns:a16="http://schemas.microsoft.com/office/drawing/2014/main" id="{6C93DB3A-1C02-30D4-86EE-93308E4516DC}"/>
              </a:ext>
            </a:extLst>
          </p:cNvPr>
          <p:cNvCxnSpPr/>
          <p:nvPr/>
        </p:nvCxnSpPr>
        <p:spPr>
          <a:xfrm>
            <a:off x="3808144" y="4849223"/>
            <a:ext cx="0" cy="333375"/>
          </a:xfrm>
          <a:prstGeom prst="straightConnector1">
            <a:avLst/>
          </a:prstGeom>
          <a:ln w="349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ight Brace 20">
            <a:extLst>
              <a:ext uri="{FF2B5EF4-FFF2-40B4-BE49-F238E27FC236}">
                <a16:creationId xmlns:a16="http://schemas.microsoft.com/office/drawing/2014/main" id="{41BDC2E6-7BA8-E498-5776-E072280C7B04}"/>
              </a:ext>
            </a:extLst>
          </p:cNvPr>
          <p:cNvSpPr/>
          <p:nvPr/>
        </p:nvSpPr>
        <p:spPr>
          <a:xfrm rot="5400000">
            <a:off x="4257022" y="5164816"/>
            <a:ext cx="197575" cy="84075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4" name="Right Brace 3">
            <a:extLst>
              <a:ext uri="{FF2B5EF4-FFF2-40B4-BE49-F238E27FC236}">
                <a16:creationId xmlns:a16="http://schemas.microsoft.com/office/drawing/2014/main" id="{BEEB35E7-B206-5F28-6CAA-138DDF9E3F2E}"/>
              </a:ext>
            </a:extLst>
          </p:cNvPr>
          <p:cNvSpPr/>
          <p:nvPr/>
        </p:nvSpPr>
        <p:spPr>
          <a:xfrm rot="5400000">
            <a:off x="7680109" y="4292586"/>
            <a:ext cx="197575" cy="257040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6" name="TextBox 5">
            <a:extLst>
              <a:ext uri="{FF2B5EF4-FFF2-40B4-BE49-F238E27FC236}">
                <a16:creationId xmlns:a16="http://schemas.microsoft.com/office/drawing/2014/main" id="{890E5D43-10BF-E5EF-D03E-C350E4A98DD2}"/>
              </a:ext>
            </a:extLst>
          </p:cNvPr>
          <p:cNvSpPr txBox="1"/>
          <p:nvPr/>
        </p:nvSpPr>
        <p:spPr>
          <a:xfrm>
            <a:off x="3553960" y="6596390"/>
            <a:ext cx="2347110" cy="261610"/>
          </a:xfrm>
          <a:prstGeom prst="rect">
            <a:avLst/>
          </a:prstGeom>
          <a:noFill/>
        </p:spPr>
        <p:txBody>
          <a:bodyPr wrap="square" rtlCol="0">
            <a:spAutoFit/>
          </a:bodyPr>
          <a:lstStyle/>
          <a:p>
            <a:r>
              <a:rPr lang="en-US" sz="1100" dirty="0"/>
              <a:t>Thanks: Andrew Kennings, Altera</a:t>
            </a:r>
          </a:p>
        </p:txBody>
      </p:sp>
      <p:sp>
        <p:nvSpPr>
          <p:cNvPr id="11" name="Footer Placeholder 2">
            <a:extLst>
              <a:ext uri="{FF2B5EF4-FFF2-40B4-BE49-F238E27FC236}">
                <a16:creationId xmlns:a16="http://schemas.microsoft.com/office/drawing/2014/main" id="{28B93F6F-EC23-BEBA-C1B6-BFBA3C242105}"/>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2160950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01069-F44B-5E41-741A-A39A73E55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DC1927-A47B-AEA7-758E-5427310A818A}"/>
              </a:ext>
            </a:extLst>
          </p:cNvPr>
          <p:cNvSpPr>
            <a:spLocks noGrp="1"/>
          </p:cNvSpPr>
          <p:nvPr>
            <p:ph type="title"/>
          </p:nvPr>
        </p:nvSpPr>
        <p:spPr/>
        <p:txBody>
          <a:bodyPr/>
          <a:lstStyle/>
          <a:p>
            <a:r>
              <a:rPr lang="en-US" dirty="0"/>
              <a:t>DPO in a nutshell (2/2)</a:t>
            </a:r>
          </a:p>
        </p:txBody>
      </p:sp>
      <p:sp>
        <p:nvSpPr>
          <p:cNvPr id="3" name="Content Placeholder 2">
            <a:extLst>
              <a:ext uri="{FF2B5EF4-FFF2-40B4-BE49-F238E27FC236}">
                <a16:creationId xmlns:a16="http://schemas.microsoft.com/office/drawing/2014/main" id="{150E4600-9260-3F0F-094F-C1C9E6DCEDDE}"/>
              </a:ext>
            </a:extLst>
          </p:cNvPr>
          <p:cNvSpPr>
            <a:spLocks noGrp="1"/>
          </p:cNvSpPr>
          <p:nvPr>
            <p:ph idx="1"/>
          </p:nvPr>
        </p:nvSpPr>
        <p:spPr>
          <a:xfrm>
            <a:off x="30961" y="847260"/>
            <a:ext cx="8528248" cy="5436581"/>
          </a:xfrm>
        </p:spPr>
        <p:txBody>
          <a:bodyPr>
            <a:normAutofit/>
          </a:bodyPr>
          <a:lstStyle/>
          <a:p>
            <a:r>
              <a:rPr lang="en-US" sz="2400" dirty="0"/>
              <a:t>Most algorithms can optimize </a:t>
            </a:r>
            <a:r>
              <a:rPr lang="en-US" sz="2400" dirty="0" err="1"/>
              <a:t>hpwl</a:t>
            </a:r>
            <a:r>
              <a:rPr lang="en-US" sz="2400" dirty="0"/>
              <a:t> or displacement (other objectives such as timing, congestion, etc.) are not well accounted for which is a “consequence” of the algorithm.</a:t>
            </a:r>
          </a:p>
          <a:p>
            <a:r>
              <a:rPr lang="en-US" sz="2400" dirty="0"/>
              <a:t>The greedy algorithm is actually very flexible; it uses the idea of “move generators” and “cost objects” that can propose any set of cell movements (cells assigned to new locations) which are then evaluated by the “cost objects” to form a cost function.</a:t>
            </a:r>
          </a:p>
          <a:p>
            <a:pPr lvl="1"/>
            <a:r>
              <a:rPr lang="en-US" sz="2000" dirty="0"/>
              <a:t>Proposed moves are accepted or rejected based on cost and move generators and cost objects track the current state of the placement (for incremental computation).</a:t>
            </a:r>
          </a:p>
          <a:p>
            <a:pPr lvl="1"/>
            <a:r>
              <a:rPr lang="en-US" sz="2000" dirty="0"/>
              <a:t>Need to be careful to support the required object pieces to add something; e.g., routines need accept() and reject() methods.</a:t>
            </a:r>
          </a:p>
          <a:p>
            <a:r>
              <a:rPr lang="en-US" sz="2400" dirty="0"/>
              <a:t>DPO is largely not great with multi-height cells</a:t>
            </a:r>
          </a:p>
          <a:p>
            <a:pPr lvl="1"/>
            <a:r>
              <a:rPr lang="en-US" sz="2000" dirty="0"/>
              <a:t>E.g., greedy algorithm can only do simple swaps and moves and is not good at “shifting other cells out of the way”.</a:t>
            </a:r>
          </a:p>
          <a:p>
            <a:endParaRPr lang="en-US" sz="2400" dirty="0"/>
          </a:p>
        </p:txBody>
      </p:sp>
      <p:sp>
        <p:nvSpPr>
          <p:cNvPr id="4" name="TextBox 3">
            <a:extLst>
              <a:ext uri="{FF2B5EF4-FFF2-40B4-BE49-F238E27FC236}">
                <a16:creationId xmlns:a16="http://schemas.microsoft.com/office/drawing/2014/main" id="{B8D34D36-0AAA-0F79-491F-C73C8FFD2703}"/>
              </a:ext>
            </a:extLst>
          </p:cNvPr>
          <p:cNvSpPr txBox="1"/>
          <p:nvPr/>
        </p:nvSpPr>
        <p:spPr>
          <a:xfrm>
            <a:off x="3553960" y="6596390"/>
            <a:ext cx="2347110" cy="261610"/>
          </a:xfrm>
          <a:prstGeom prst="rect">
            <a:avLst/>
          </a:prstGeom>
          <a:noFill/>
        </p:spPr>
        <p:txBody>
          <a:bodyPr wrap="square" rtlCol="0">
            <a:spAutoFit/>
          </a:bodyPr>
          <a:lstStyle/>
          <a:p>
            <a:r>
              <a:rPr lang="en-US" sz="1100" dirty="0"/>
              <a:t>Thanks: Andrew Kennings, Altera</a:t>
            </a:r>
          </a:p>
        </p:txBody>
      </p:sp>
      <p:sp>
        <p:nvSpPr>
          <p:cNvPr id="5" name="Footer Placeholder 2">
            <a:extLst>
              <a:ext uri="{FF2B5EF4-FFF2-40B4-BE49-F238E27FC236}">
                <a16:creationId xmlns:a16="http://schemas.microsoft.com/office/drawing/2014/main" id="{EEBD6DC6-B93B-32BE-F81A-789A3624FA29}"/>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1186103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5F62-5E9B-FDC7-CA9F-666ACFBEDAE2}"/>
              </a:ext>
            </a:extLst>
          </p:cNvPr>
          <p:cNvSpPr>
            <a:spLocks noGrp="1"/>
          </p:cNvSpPr>
          <p:nvPr>
            <p:ph type="title"/>
          </p:nvPr>
        </p:nvSpPr>
        <p:spPr/>
        <p:txBody>
          <a:bodyPr/>
          <a:lstStyle/>
          <a:p>
            <a:r>
              <a:rPr lang="en-US" dirty="0"/>
              <a:t>Some References</a:t>
            </a:r>
          </a:p>
        </p:txBody>
      </p:sp>
      <p:sp>
        <p:nvSpPr>
          <p:cNvPr id="3" name="Content Placeholder 2">
            <a:extLst>
              <a:ext uri="{FF2B5EF4-FFF2-40B4-BE49-F238E27FC236}">
                <a16:creationId xmlns:a16="http://schemas.microsoft.com/office/drawing/2014/main" id="{0C96808A-2236-6B2B-CEBD-D4D30877C148}"/>
              </a:ext>
            </a:extLst>
          </p:cNvPr>
          <p:cNvSpPr>
            <a:spLocks noGrp="1"/>
          </p:cNvSpPr>
          <p:nvPr>
            <p:ph idx="1"/>
          </p:nvPr>
        </p:nvSpPr>
        <p:spPr/>
        <p:txBody>
          <a:bodyPr>
            <a:normAutofit/>
          </a:bodyPr>
          <a:lstStyle/>
          <a:p>
            <a:pPr marL="385763" indent="-385763">
              <a:buSzPct val="107000"/>
              <a:buFont typeface="+mj-lt"/>
              <a:buAutoNum type="arabicPeriod"/>
            </a:pPr>
            <a:r>
              <a:rPr lang="en-US" sz="2400" dirty="0"/>
              <a:t>K. Doll, F. M. Johannes, and K. J. </a:t>
            </a:r>
            <a:r>
              <a:rPr lang="en-US" sz="2400" dirty="0" err="1"/>
              <a:t>Antreich</a:t>
            </a:r>
            <a:r>
              <a:rPr lang="en-US" sz="2400" dirty="0"/>
              <a:t>. “Iterative placement improvement by network flow methods”, IEEE Trans. Computer-Aided Design of Integrated Circuits and Systems, 13(10):1189-1200, 1994</a:t>
            </a:r>
          </a:p>
          <a:p>
            <a:pPr marL="385763" indent="-385763">
              <a:buSzPct val="107000"/>
              <a:buFont typeface="+mj-lt"/>
              <a:buAutoNum type="arabicPeriod"/>
            </a:pPr>
            <a:r>
              <a:rPr lang="en-US" sz="2400" dirty="0">
                <a:solidFill>
                  <a:srgbClr val="000000"/>
                </a:solidFill>
              </a:rPr>
              <a:t>A. E. Caldwell, A. B. Kahng and I. L. Markov, “Optimal partitioners and end-case placers for standard-cell layout”, </a:t>
            </a:r>
            <a:r>
              <a:rPr lang="en-US" sz="2400" i="1" dirty="0">
                <a:solidFill>
                  <a:srgbClr val="000000"/>
                </a:solidFill>
              </a:rPr>
              <a:t>Proc. ACM Intl. Symp. on Physical Design</a:t>
            </a:r>
            <a:r>
              <a:rPr lang="en-US" sz="2400" dirty="0">
                <a:solidFill>
                  <a:srgbClr val="000000"/>
                </a:solidFill>
              </a:rPr>
              <a:t>, April 1999, pp. 90-96.</a:t>
            </a:r>
          </a:p>
          <a:p>
            <a:pPr marL="385763" indent="-385763">
              <a:buSzPct val="107000"/>
              <a:buFont typeface="+mj-lt"/>
              <a:buAutoNum type="arabicPeriod"/>
            </a:pPr>
            <a:r>
              <a:rPr lang="en-US" sz="2400" dirty="0">
                <a:solidFill>
                  <a:srgbClr val="000000"/>
                </a:solidFill>
              </a:rPr>
              <a:t>Min Pan, Natarajan Viswanathan and Chris Chu, “An efficient and effective detailed placement algorithm”, IEEE/ACM International Conference on Computer-Aided Design, pages 48-55, 2005.</a:t>
            </a:r>
          </a:p>
          <a:p>
            <a:pPr marL="385763" indent="-385763">
              <a:buSzPct val="107000"/>
              <a:buFont typeface="+mj-lt"/>
              <a:buAutoNum type="arabicPeriod"/>
            </a:pPr>
            <a:r>
              <a:rPr lang="en-US" sz="2400" dirty="0"/>
              <a:t>Andrew A. Kennings, Nima Karimpour Darav, Laleh Behjat “Detailed placement accounting for technology constraints VLSI-SoC 2014:1-6</a:t>
            </a:r>
            <a:endParaRPr lang="en-US" sz="2400" dirty="0">
              <a:solidFill>
                <a:srgbClr val="000000"/>
              </a:solidFill>
            </a:endParaRPr>
          </a:p>
          <a:p>
            <a:pPr marL="385763" indent="-385763">
              <a:buFont typeface="+mj-lt"/>
              <a:buAutoNum type="arabicPeriod"/>
            </a:pPr>
            <a:endParaRPr lang="en-US" sz="2400" dirty="0"/>
          </a:p>
          <a:p>
            <a:pPr marL="385763" indent="-385763">
              <a:buFont typeface="+mj-lt"/>
              <a:buAutoNum type="arabicPeriod"/>
            </a:pPr>
            <a:endParaRPr lang="en-US" sz="2400" dirty="0"/>
          </a:p>
          <a:p>
            <a:pPr marL="385763" indent="-385763">
              <a:buFont typeface="+mj-lt"/>
              <a:buAutoNum type="arabicPeriod"/>
            </a:pPr>
            <a:endParaRPr lang="en-US" sz="2400" dirty="0"/>
          </a:p>
        </p:txBody>
      </p:sp>
      <p:sp>
        <p:nvSpPr>
          <p:cNvPr id="4" name="Footer Placeholder 2">
            <a:extLst>
              <a:ext uri="{FF2B5EF4-FFF2-40B4-BE49-F238E27FC236}">
                <a16:creationId xmlns:a16="http://schemas.microsoft.com/office/drawing/2014/main" id="{6B7D972C-B0CE-54B2-8F57-6598F73B10B4}"/>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190426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274A8F3-FD16-FFAF-AA3D-605B82F1DD98}"/>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C8EE3567-6D49-A934-DADB-6BDD84FE778B}"/>
              </a:ext>
            </a:extLst>
          </p:cNvPr>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a:bodyPr>
          <a:lstStyle/>
          <a:p>
            <a:r>
              <a:rPr lang="en" dirty="0"/>
              <a:t>GPL</a:t>
            </a:r>
            <a:endParaRPr dirty="0"/>
          </a:p>
        </p:txBody>
      </p:sp>
      <p:sp>
        <p:nvSpPr>
          <p:cNvPr id="2" name="Footer Placeholder 2">
            <a:extLst>
              <a:ext uri="{FF2B5EF4-FFF2-40B4-BE49-F238E27FC236}">
                <a16:creationId xmlns:a16="http://schemas.microsoft.com/office/drawing/2014/main" id="{4F1C72E3-A0FC-8036-BCF4-4DD58DA4D49C}"/>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564719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2"/>
          <p:cNvSpPr txBox="1">
            <a:spLocks noGrp="1"/>
          </p:cNvSpPr>
          <p:nvPr>
            <p:ph type="ctrTitle"/>
          </p:nvPr>
        </p:nvSpPr>
        <p:spPr>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SzPts val="1400"/>
              <a:buNone/>
            </a:pPr>
            <a:r>
              <a:rPr lang="en-US" dirty="0"/>
              <a:t>BACKUP</a:t>
            </a:r>
            <a:endParaRPr dirty="0"/>
          </a:p>
        </p:txBody>
      </p:sp>
      <p:sp>
        <p:nvSpPr>
          <p:cNvPr id="3" name="Footer Placeholder 2">
            <a:extLst>
              <a:ext uri="{FF2B5EF4-FFF2-40B4-BE49-F238E27FC236}">
                <a16:creationId xmlns:a16="http://schemas.microsoft.com/office/drawing/2014/main" id="{04FA0E47-14B1-8289-25F5-737953724D3B}"/>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a:xfrm>
            <a:off x="0" y="1533525"/>
            <a:ext cx="9144000" cy="1362075"/>
          </a:xfrm>
        </p:spPr>
        <p:txBody>
          <a:bodyPr anchor="ctr"/>
          <a:lstStyle/>
          <a:p>
            <a:pPr algn="ctr"/>
            <a:r>
              <a:rPr lang="en-US" sz="2800" cap="none" dirty="0" err="1"/>
              <a:t>RePlAce</a:t>
            </a:r>
            <a:r>
              <a:rPr lang="en-US" sz="2800" cap="none" dirty="0"/>
              <a:t>: Advancing Solution Quality and</a:t>
            </a:r>
            <a:br>
              <a:rPr lang="en-US" sz="2800" cap="none" dirty="0"/>
            </a:br>
            <a:r>
              <a:rPr lang="en-US" sz="2800" cap="none" dirty="0"/>
              <a:t>Routability Validation in Global Placement</a:t>
            </a:r>
            <a:endParaRPr lang="en-US" sz="1600" b="0" cap="none" dirty="0"/>
          </a:p>
        </p:txBody>
      </p:sp>
      <p:sp>
        <p:nvSpPr>
          <p:cNvPr id="2" name="Rectangle 1"/>
          <p:cNvSpPr/>
          <p:nvPr/>
        </p:nvSpPr>
        <p:spPr>
          <a:xfrm>
            <a:off x="594911" y="3505200"/>
            <a:ext cx="6872689" cy="1938992"/>
          </a:xfrm>
          <a:prstGeom prst="rect">
            <a:avLst/>
          </a:prstGeom>
        </p:spPr>
        <p:txBody>
          <a:bodyPr wrap="square">
            <a:spAutoFit/>
          </a:bodyPr>
          <a:lstStyle/>
          <a:p>
            <a:pPr marL="231775"/>
            <a:r>
              <a:rPr lang="en-US" sz="2000" b="1" dirty="0">
                <a:latin typeface="Arial"/>
                <a:cs typeface="Arial"/>
              </a:rPr>
              <a:t>Chung-Kuan Cheng, Andrew B. Kahng, </a:t>
            </a:r>
            <a:r>
              <a:rPr lang="en-US" sz="2000" b="1" dirty="0" err="1">
                <a:latin typeface="Arial"/>
                <a:cs typeface="Arial"/>
              </a:rPr>
              <a:t>Ilgweon</a:t>
            </a:r>
            <a:r>
              <a:rPr lang="en-US" sz="2000" b="1" dirty="0">
                <a:latin typeface="Arial"/>
                <a:cs typeface="Arial"/>
              </a:rPr>
              <a:t> Kang</a:t>
            </a:r>
            <a:r>
              <a:rPr lang="en-US" sz="2000" b="1" dirty="0"/>
              <a:t> </a:t>
            </a:r>
            <a:r>
              <a:rPr lang="en-US" sz="2000" b="1" dirty="0">
                <a:latin typeface="Arial"/>
                <a:cs typeface="Arial"/>
              </a:rPr>
              <a:t>and Lutong Wang</a:t>
            </a:r>
          </a:p>
          <a:p>
            <a:pPr marL="231775"/>
            <a:endParaRPr lang="en-US" sz="2000" b="1" dirty="0"/>
          </a:p>
          <a:p>
            <a:pPr marL="231775"/>
            <a:r>
              <a:rPr lang="en-US" sz="2000" dirty="0">
                <a:latin typeface="Arial"/>
                <a:cs typeface="Arial"/>
              </a:rPr>
              <a:t>(based on </a:t>
            </a:r>
            <a:r>
              <a:rPr lang="en-US" sz="2000" dirty="0"/>
              <a:t>s</a:t>
            </a:r>
            <a:r>
              <a:rPr lang="en-US" sz="2000" dirty="0">
                <a:latin typeface="Arial"/>
                <a:cs typeface="Arial"/>
              </a:rPr>
              <a:t>lides from </a:t>
            </a:r>
            <a:r>
              <a:rPr lang="en-US" sz="2000" dirty="0" err="1">
                <a:latin typeface="Arial"/>
                <a:cs typeface="Arial"/>
              </a:rPr>
              <a:t>Ilgweon</a:t>
            </a:r>
            <a:r>
              <a:rPr lang="en-US" sz="2000" dirty="0">
                <a:latin typeface="Arial"/>
                <a:cs typeface="Arial"/>
              </a:rPr>
              <a:t> Kang’s Ph.D. defense)</a:t>
            </a:r>
          </a:p>
          <a:p>
            <a:pPr marL="231775"/>
            <a:endParaRPr lang="en-US" sz="2000" dirty="0"/>
          </a:p>
          <a:p>
            <a:pPr marL="231775"/>
            <a:r>
              <a:rPr lang="en-US" sz="2000" dirty="0">
                <a:latin typeface="Arial"/>
                <a:cs typeface="Arial"/>
                <a:hlinkClick r:id="rId4"/>
              </a:rPr>
              <a:t>paper</a:t>
            </a:r>
            <a:endParaRPr lang="en-US" sz="2000" dirty="0">
              <a:latin typeface="Arial"/>
              <a:cs typeface="Arial"/>
            </a:endParaRPr>
          </a:p>
        </p:txBody>
      </p:sp>
      <p:sp>
        <p:nvSpPr>
          <p:cNvPr id="3" name="Footer Placeholder 3">
            <a:extLst>
              <a:ext uri="{FF2B5EF4-FFF2-40B4-BE49-F238E27FC236}">
                <a16:creationId xmlns:a16="http://schemas.microsoft.com/office/drawing/2014/main" id="{3EDB04A6-FD59-7A14-3F41-E7EF1C6181C6}"/>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814885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Placement Overview</a:t>
            </a:r>
          </a:p>
        </p:txBody>
      </p:sp>
      <p:sp>
        <p:nvSpPr>
          <p:cNvPr id="5" name="Content Placeholder 2"/>
          <p:cNvSpPr>
            <a:spLocks noGrp="1"/>
          </p:cNvSpPr>
          <p:nvPr>
            <p:ph idx="1"/>
          </p:nvPr>
        </p:nvSpPr>
        <p:spPr>
          <a:xfrm>
            <a:off x="152400" y="762000"/>
            <a:ext cx="8915400" cy="5791200"/>
          </a:xfrm>
        </p:spPr>
        <p:txBody>
          <a:bodyPr>
            <a:normAutofit fontScale="85000" lnSpcReduction="10000"/>
          </a:bodyPr>
          <a:lstStyle/>
          <a:p>
            <a:pPr>
              <a:lnSpc>
                <a:spcPct val="120000"/>
              </a:lnSpc>
            </a:pPr>
            <a:r>
              <a:rPr lang="en-US" sz="2400" b="1" i="1" dirty="0"/>
              <a:t>Placement</a:t>
            </a:r>
          </a:p>
          <a:p>
            <a:pPr lvl="1">
              <a:lnSpc>
                <a:spcPct val="120000"/>
              </a:lnSpc>
            </a:pPr>
            <a:r>
              <a:rPr lang="en-US" sz="2100" dirty="0"/>
              <a:t>Determines the locations of standard cells and/or logic elements while addressing optimization objectives</a:t>
            </a:r>
          </a:p>
          <a:p>
            <a:pPr lvl="1">
              <a:lnSpc>
                <a:spcPct val="120000"/>
              </a:lnSpc>
            </a:pPr>
            <a:r>
              <a:rPr lang="en-US" sz="2100" dirty="0"/>
              <a:t>Highly important physical design step in integrated circuit (IC) design flow</a:t>
            </a:r>
          </a:p>
          <a:p>
            <a:pPr lvl="2">
              <a:lnSpc>
                <a:spcPct val="120000"/>
              </a:lnSpc>
            </a:pPr>
            <a:r>
              <a:rPr lang="en-US" sz="1600" dirty="0"/>
              <a:t>Directly impacts on timing closure, die utilization, routability, design turnaround time (TAT) </a:t>
            </a:r>
            <a:r>
              <a:rPr lang="en-US" sz="1600" dirty="0">
                <a:sym typeface="Wingdings"/>
              </a:rPr>
              <a:t> </a:t>
            </a:r>
            <a:r>
              <a:rPr lang="en-US" sz="1600" dirty="0"/>
              <a:t>operating frequency, yield, power consumption, cost</a:t>
            </a:r>
            <a:endParaRPr lang="en-US" sz="1800" dirty="0"/>
          </a:p>
          <a:p>
            <a:pPr>
              <a:lnSpc>
                <a:spcPct val="120000"/>
              </a:lnSpc>
            </a:pPr>
            <a:r>
              <a:rPr lang="en-US" sz="2400" b="1" dirty="0"/>
              <a:t>Placement instances</a:t>
            </a:r>
          </a:p>
          <a:p>
            <a:pPr lvl="1">
              <a:lnSpc>
                <a:spcPct val="120000"/>
              </a:lnSpc>
            </a:pPr>
            <a:r>
              <a:rPr lang="en-US" sz="2100" i="1" dirty="0">
                <a:latin typeface="Arial"/>
                <a:cs typeface="Arial"/>
              </a:rPr>
              <a:t>Hypergraph</a:t>
            </a:r>
            <a:r>
              <a:rPr lang="en-US" sz="2100" dirty="0">
                <a:latin typeface="Arial"/>
                <a:cs typeface="Arial"/>
              </a:rPr>
              <a:t> </a:t>
            </a:r>
            <a:r>
              <a:rPr lang="en-US" sz="2100" i="1" dirty="0">
                <a:latin typeface="Times New Roman"/>
                <a:cs typeface="Times New Roman"/>
              </a:rPr>
              <a:t>G = </a:t>
            </a:r>
            <a:r>
              <a:rPr lang="en-US" sz="2100" dirty="0">
                <a:latin typeface="Times New Roman"/>
                <a:cs typeface="Times New Roman"/>
              </a:rPr>
              <a:t>(</a:t>
            </a:r>
            <a:r>
              <a:rPr lang="en-US" sz="2100" i="1" dirty="0">
                <a:latin typeface="Times New Roman"/>
                <a:cs typeface="Times New Roman"/>
              </a:rPr>
              <a:t>V, E</a:t>
            </a:r>
            <a:r>
              <a:rPr lang="en-US" sz="2100" dirty="0">
                <a:latin typeface="Times New Roman"/>
                <a:cs typeface="Times New Roman"/>
              </a:rPr>
              <a:t>)</a:t>
            </a:r>
          </a:p>
          <a:p>
            <a:pPr lvl="2">
              <a:lnSpc>
                <a:spcPct val="120000"/>
              </a:lnSpc>
            </a:pPr>
            <a:r>
              <a:rPr lang="en-US" sz="1900" dirty="0">
                <a:latin typeface="Arial"/>
                <a:cs typeface="Arial"/>
              </a:rPr>
              <a:t>V:= a set of vertices, i.e., standard cells and macros</a:t>
            </a:r>
          </a:p>
          <a:p>
            <a:pPr lvl="2">
              <a:lnSpc>
                <a:spcPct val="120000"/>
              </a:lnSpc>
            </a:pPr>
            <a:r>
              <a:rPr lang="en-US" sz="1900" dirty="0">
                <a:latin typeface="Arial"/>
                <a:cs typeface="Arial"/>
              </a:rPr>
              <a:t>E:= a set of </a:t>
            </a:r>
            <a:r>
              <a:rPr lang="en-US" sz="1900" i="1" dirty="0">
                <a:latin typeface="Arial"/>
                <a:cs typeface="Arial"/>
              </a:rPr>
              <a:t>hyperedges</a:t>
            </a:r>
            <a:r>
              <a:rPr lang="en-US" sz="1900" dirty="0">
                <a:latin typeface="Arial"/>
                <a:cs typeface="Arial"/>
              </a:rPr>
              <a:t>, i.e., nets</a:t>
            </a:r>
            <a:endParaRPr lang="en-US" sz="1600" b="1" dirty="0">
              <a:latin typeface="Arial"/>
              <a:cs typeface="Arial"/>
            </a:endParaRPr>
          </a:p>
          <a:p>
            <a:pPr>
              <a:lnSpc>
                <a:spcPct val="120000"/>
              </a:lnSpc>
            </a:pPr>
            <a:r>
              <a:rPr lang="en-US" sz="2400" b="1" dirty="0">
                <a:latin typeface="Arial"/>
                <a:cs typeface="Arial"/>
              </a:rPr>
              <a:t>Placement solution  </a:t>
            </a:r>
            <a:r>
              <a:rPr lang="en-US" sz="2400" b="1" i="1" dirty="0">
                <a:latin typeface="Times New Roman"/>
                <a:cs typeface="Times New Roman"/>
              </a:rPr>
              <a:t>v = </a:t>
            </a:r>
            <a:r>
              <a:rPr lang="en-US" sz="2400" dirty="0">
                <a:latin typeface="Times New Roman"/>
                <a:cs typeface="Times New Roman"/>
              </a:rPr>
              <a:t>(</a:t>
            </a:r>
            <a:r>
              <a:rPr lang="en-US" sz="2400" b="1" i="1" dirty="0">
                <a:latin typeface="Times New Roman"/>
                <a:cs typeface="Times New Roman"/>
              </a:rPr>
              <a:t>x, y</a:t>
            </a:r>
            <a:r>
              <a:rPr lang="en-US" sz="2400" dirty="0">
                <a:latin typeface="Times New Roman"/>
                <a:cs typeface="Times New Roman"/>
              </a:rPr>
              <a:t>),  </a:t>
            </a:r>
            <a:r>
              <a:rPr lang="en-US" sz="1700" dirty="0">
                <a:latin typeface="Arial"/>
                <a:cs typeface="Arial"/>
              </a:rPr>
              <a:t>X- and Y-coordinates of all placeable vertices</a:t>
            </a:r>
          </a:p>
          <a:p>
            <a:pPr lvl="1">
              <a:lnSpc>
                <a:spcPct val="120000"/>
              </a:lnSpc>
            </a:pPr>
            <a:r>
              <a:rPr lang="en-US" sz="2100" i="1" dirty="0">
                <a:latin typeface="Arial"/>
                <a:cs typeface="Arial"/>
              </a:rPr>
              <a:t>legal solution</a:t>
            </a:r>
            <a:r>
              <a:rPr lang="en-US" sz="2100" dirty="0">
                <a:latin typeface="Arial"/>
                <a:cs typeface="Arial"/>
              </a:rPr>
              <a:t>?</a:t>
            </a:r>
          </a:p>
          <a:p>
            <a:pPr marL="800100" lvl="2" indent="-342900">
              <a:lnSpc>
                <a:spcPct val="120000"/>
              </a:lnSpc>
              <a:buFont typeface="+mj-lt"/>
              <a:buAutoNum type="arabicPeriod"/>
            </a:pPr>
            <a:r>
              <a:rPr lang="en-US" sz="1900" dirty="0">
                <a:latin typeface="Arial"/>
                <a:cs typeface="Arial"/>
              </a:rPr>
              <a:t>Every instance should be settled in the placement region.</a:t>
            </a:r>
          </a:p>
          <a:p>
            <a:pPr marL="800100" lvl="2" indent="-342900">
              <a:lnSpc>
                <a:spcPct val="120000"/>
              </a:lnSpc>
              <a:buFont typeface="+mj-lt"/>
              <a:buAutoNum type="arabicPeriod"/>
            </a:pPr>
            <a:r>
              <a:rPr lang="en-US" sz="1900" dirty="0">
                <a:latin typeface="Arial"/>
                <a:cs typeface="Arial"/>
              </a:rPr>
              <a:t>Every standard cell should be spaced within predefined rows.</a:t>
            </a:r>
          </a:p>
          <a:p>
            <a:pPr marL="800100" lvl="2" indent="-342900">
              <a:lnSpc>
                <a:spcPct val="120000"/>
              </a:lnSpc>
              <a:buFont typeface="+mj-lt"/>
              <a:buAutoNum type="arabicPeriod"/>
            </a:pPr>
            <a:r>
              <a:rPr lang="en-US" sz="1900" dirty="0">
                <a:latin typeface="Arial"/>
                <a:cs typeface="Arial"/>
              </a:rPr>
              <a:t>No overlap is allowed between instances including both standard cells and macros.</a:t>
            </a:r>
          </a:p>
          <a:p>
            <a:pPr lvl="2">
              <a:lnSpc>
                <a:spcPct val="120000"/>
              </a:lnSpc>
            </a:pPr>
            <a:endParaRPr lang="en-US" sz="1800" dirty="0"/>
          </a:p>
        </p:txBody>
      </p:sp>
      <p:sp>
        <p:nvSpPr>
          <p:cNvPr id="4" name="TextBox 3"/>
          <p:cNvSpPr txBox="1"/>
          <p:nvPr/>
        </p:nvSpPr>
        <p:spPr>
          <a:xfrm>
            <a:off x="1860698" y="6553201"/>
            <a:ext cx="6772939" cy="215444"/>
          </a:xfrm>
          <a:prstGeom prst="rect">
            <a:avLst/>
          </a:prstGeom>
          <a:noFill/>
        </p:spPr>
        <p:style>
          <a:lnRef idx="0">
            <a:scrgbClr r="0" g="0" b="0"/>
          </a:lnRef>
          <a:fillRef idx="0">
            <a:scrgbClr r="0" g="0" b="0"/>
          </a:fillRef>
          <a:effectRef idx="0">
            <a:scrgbClr r="0" g="0" b="0"/>
          </a:effectRef>
          <a:fontRef idx="minor">
            <a:schemeClr val="tx1"/>
          </a:fontRef>
        </p:style>
        <p:txBody>
          <a:bodyPr wrap="square" rtlCol="0">
            <a:spAutoFit/>
          </a:bodyPr>
          <a:lstStyle/>
          <a:p>
            <a:r>
              <a:rPr lang="en-US" altLang="ko-KR" sz="800" dirty="0">
                <a:latin typeface="Arial" pitchFamily="34" charset="0"/>
                <a:cs typeface="Arial" pitchFamily="34" charset="0"/>
              </a:rPr>
              <a:t>A. B. </a:t>
            </a:r>
            <a:r>
              <a:rPr lang="en-US" altLang="ko-KR" sz="800" dirty="0" err="1">
                <a:latin typeface="Arial" pitchFamily="34" charset="0"/>
                <a:cs typeface="Arial" pitchFamily="34" charset="0"/>
              </a:rPr>
              <a:t>Kahng</a:t>
            </a:r>
            <a:r>
              <a:rPr lang="en-US" altLang="ko-KR" sz="800" dirty="0">
                <a:latin typeface="Arial" pitchFamily="34" charset="0"/>
                <a:cs typeface="Arial" pitchFamily="34" charset="0"/>
              </a:rPr>
              <a:t>, J. </a:t>
            </a:r>
            <a:r>
              <a:rPr lang="en-US" altLang="ko-KR" sz="800" dirty="0" err="1">
                <a:latin typeface="Arial" pitchFamily="34" charset="0"/>
                <a:cs typeface="Arial" pitchFamily="34" charset="0"/>
              </a:rPr>
              <a:t>Lienig</a:t>
            </a:r>
            <a:r>
              <a:rPr lang="en-US" altLang="ko-KR" sz="800" dirty="0">
                <a:latin typeface="Arial" pitchFamily="34" charset="0"/>
                <a:cs typeface="Arial" pitchFamily="34" charset="0"/>
              </a:rPr>
              <a:t>, I. L. Markov and J. Hu, </a:t>
            </a:r>
            <a:r>
              <a:rPr lang="en-US" altLang="ko-KR" sz="800" i="1" dirty="0">
                <a:latin typeface="Arial" pitchFamily="34" charset="0"/>
                <a:cs typeface="Arial" pitchFamily="34" charset="0"/>
              </a:rPr>
              <a:t>VLSI Physical Design: From Graph Partitioning to Timing Closure</a:t>
            </a:r>
            <a:r>
              <a:rPr lang="en-US" altLang="ko-KR" sz="800" dirty="0">
                <a:latin typeface="Arial" pitchFamily="34" charset="0"/>
                <a:cs typeface="Arial" pitchFamily="34" charset="0"/>
              </a:rPr>
              <a:t>, Springer, 2011</a:t>
            </a:r>
            <a:endParaRPr lang="en-US" sz="800" dirty="0">
              <a:latin typeface="Arial" pitchFamily="34" charset="0"/>
              <a:cs typeface="Arial" pitchFamily="34" charset="0"/>
            </a:endParaRPr>
          </a:p>
        </p:txBody>
      </p:sp>
      <p:sp>
        <p:nvSpPr>
          <p:cNvPr id="3" name="Footer Placeholder 3">
            <a:extLst>
              <a:ext uri="{FF2B5EF4-FFF2-40B4-BE49-F238E27FC236}">
                <a16:creationId xmlns:a16="http://schemas.microsoft.com/office/drawing/2014/main" id="{8F9F4470-9578-D122-ECEA-B342CF3F5F49}"/>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1979132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normAutofit/>
          </a:bodyPr>
          <a:lstStyle/>
          <a:p>
            <a:pPr>
              <a:lnSpc>
                <a:spcPct val="120000"/>
              </a:lnSpc>
            </a:pPr>
            <a:r>
              <a:rPr lang="en-US" sz="2000" dirty="0"/>
              <a:t>Placement Objective Function </a:t>
            </a:r>
            <a:r>
              <a:rPr lang="en-US" sz="2000" i="1" dirty="0">
                <a:latin typeface="Times New Roman"/>
                <a:cs typeface="Times New Roman"/>
              </a:rPr>
              <a:t>f</a:t>
            </a:r>
            <a:r>
              <a:rPr lang="en-US" sz="2000" dirty="0">
                <a:latin typeface="Times New Roman"/>
                <a:cs typeface="Times New Roman"/>
              </a:rPr>
              <a:t>(</a:t>
            </a:r>
            <a:r>
              <a:rPr lang="en-US" sz="2000" i="1" dirty="0">
                <a:latin typeface="Times New Roman"/>
                <a:cs typeface="Times New Roman"/>
              </a:rPr>
              <a:t>v</a:t>
            </a:r>
            <a:r>
              <a:rPr lang="en-US" sz="2000" dirty="0">
                <a:latin typeface="Times New Roman"/>
                <a:cs typeface="Times New Roman"/>
              </a:rPr>
              <a:t>)</a:t>
            </a:r>
          </a:p>
          <a:p>
            <a:pPr>
              <a:lnSpc>
                <a:spcPct val="120000"/>
              </a:lnSpc>
            </a:pPr>
            <a:endParaRPr lang="en-US" sz="2000" dirty="0">
              <a:latin typeface="Times New Roman"/>
              <a:cs typeface="Times New Roman"/>
            </a:endParaRPr>
          </a:p>
          <a:p>
            <a:pPr>
              <a:lnSpc>
                <a:spcPct val="120000"/>
              </a:lnSpc>
            </a:pPr>
            <a:endParaRPr lang="en-US" sz="2000" dirty="0">
              <a:latin typeface="Times New Roman"/>
              <a:cs typeface="Times New Roman"/>
            </a:endParaRPr>
          </a:p>
          <a:p>
            <a:pPr lvl="4">
              <a:lnSpc>
                <a:spcPct val="120000"/>
              </a:lnSpc>
            </a:pPr>
            <a:endParaRPr lang="en-US" sz="1000" dirty="0">
              <a:latin typeface="Times New Roman"/>
              <a:cs typeface="Times New Roman"/>
            </a:endParaRPr>
          </a:p>
          <a:p>
            <a:pPr>
              <a:lnSpc>
                <a:spcPct val="120000"/>
              </a:lnSpc>
            </a:pPr>
            <a:r>
              <a:rPr lang="en-US" sz="2000" dirty="0" err="1"/>
              <a:t>ePlace</a:t>
            </a:r>
            <a:r>
              <a:rPr lang="en-US" sz="2000" dirty="0"/>
              <a:t>:  Electrostatics-based global-smooth density function</a:t>
            </a:r>
          </a:p>
          <a:p>
            <a:pPr lvl="1">
              <a:lnSpc>
                <a:spcPct val="120000"/>
              </a:lnSpc>
            </a:pPr>
            <a:endParaRPr lang="en-US" sz="2000" dirty="0">
              <a:latin typeface="Arial"/>
              <a:cs typeface="Arial"/>
            </a:endParaRPr>
          </a:p>
          <a:p>
            <a:pPr lvl="1">
              <a:lnSpc>
                <a:spcPct val="120000"/>
              </a:lnSpc>
            </a:pPr>
            <a:endParaRPr lang="en-US" sz="2000" dirty="0">
              <a:latin typeface="Arial"/>
              <a:cs typeface="Arial"/>
            </a:endParaRPr>
          </a:p>
          <a:p>
            <a:pPr lvl="1">
              <a:lnSpc>
                <a:spcPct val="120000"/>
              </a:lnSpc>
            </a:pPr>
            <a:endParaRPr lang="en-US" sz="2000" dirty="0">
              <a:latin typeface="Arial"/>
              <a:cs typeface="Arial"/>
            </a:endParaRPr>
          </a:p>
        </p:txBody>
      </p:sp>
      <mc:AlternateContent xmlns:mc="http://schemas.openxmlformats.org/markup-compatibility/2006" xmlns:a14="http://schemas.microsoft.com/office/drawing/2010/main">
        <mc:Choice Requires="a14">
          <p:sp>
            <p:nvSpPr>
              <p:cNvPr id="4" name="TextBox 3"/>
              <p:cNvSpPr txBox="1"/>
              <p:nvPr/>
            </p:nvSpPr>
            <p:spPr>
              <a:xfrm>
                <a:off x="848561" y="1113021"/>
                <a:ext cx="7162800" cy="896207"/>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Arial" pitchFamily="34" charset="0"/>
                            </a:rPr>
                          </m:ctrlPr>
                        </m:funcPr>
                        <m:fName>
                          <m:limLow>
                            <m:limLowPr>
                              <m:ctrlPr>
                                <a:rPr lang="en-US" sz="2400" b="0" i="1" smtClean="0">
                                  <a:latin typeface="Cambria Math" panose="02040503050406030204" pitchFamily="18" charset="0"/>
                                  <a:cs typeface="Arial" pitchFamily="34" charset="0"/>
                                </a:rPr>
                              </m:ctrlPr>
                            </m:limLowPr>
                            <m:e>
                              <m:r>
                                <m:rPr>
                                  <m:sty m:val="p"/>
                                </m:rPr>
                                <a:rPr lang="en-US" sz="2400" b="0" i="0" smtClean="0">
                                  <a:latin typeface="Cambria Math" charset="0"/>
                                  <a:cs typeface="Arial" pitchFamily="34" charset="0"/>
                                </a:rPr>
                                <m:t>min</m:t>
                              </m:r>
                            </m:e>
                            <m:lim>
                              <m:r>
                                <a:rPr lang="en-US" sz="2400" b="1" i="1" smtClean="0">
                                  <a:latin typeface="Cambria Math" charset="0"/>
                                  <a:cs typeface="Arial" pitchFamily="34" charset="0"/>
                                </a:rPr>
                                <m:t>𝒗</m:t>
                              </m:r>
                            </m:lim>
                          </m:limLow>
                        </m:fName>
                        <m:e>
                          <m:r>
                            <a:rPr lang="en-US" sz="2400" b="0" i="1" smtClean="0">
                              <a:latin typeface="Cambria Math" charset="0"/>
                              <a:cs typeface="Arial" pitchFamily="34" charset="0"/>
                            </a:rPr>
                            <m:t>𝑓</m:t>
                          </m:r>
                          <m:r>
                            <a:rPr lang="en-US" sz="2400" b="0" i="1" smtClean="0">
                              <a:latin typeface="Cambria Math" charset="0"/>
                              <a:cs typeface="Arial" pitchFamily="34" charset="0"/>
                            </a:rPr>
                            <m:t>(</m:t>
                          </m:r>
                          <m:r>
                            <a:rPr lang="en-US" sz="2400" b="1" i="1" smtClean="0">
                              <a:latin typeface="Cambria Math" panose="02040503050406030204" pitchFamily="18" charset="0"/>
                              <a:cs typeface="Arial" pitchFamily="34" charset="0"/>
                            </a:rPr>
                            <m:t>𝒙</m:t>
                          </m:r>
                          <m:r>
                            <a:rPr lang="en-US" sz="2400" b="1" i="1" smtClean="0">
                              <a:latin typeface="Cambria Math" panose="02040503050406030204" pitchFamily="18" charset="0"/>
                              <a:cs typeface="Arial" pitchFamily="34" charset="0"/>
                            </a:rPr>
                            <m:t>,</m:t>
                          </m:r>
                          <m:r>
                            <a:rPr lang="en-US" sz="2400" b="1" i="1" smtClean="0">
                              <a:latin typeface="Cambria Math" panose="02040503050406030204" pitchFamily="18" charset="0"/>
                              <a:cs typeface="Arial" pitchFamily="34" charset="0"/>
                            </a:rPr>
                            <m:t>𝒚</m:t>
                          </m:r>
                          <m:r>
                            <a:rPr lang="en-US" sz="2400" b="0" i="1" smtClean="0">
                              <a:latin typeface="Cambria Math" charset="0"/>
                              <a:cs typeface="Arial" pitchFamily="34" charset="0"/>
                            </a:rPr>
                            <m:t>)</m:t>
                          </m:r>
                        </m:e>
                      </m:func>
                      <m:r>
                        <a:rPr lang="el-GR" sz="2400" i="1" smtClean="0">
                          <a:latin typeface="Cambria Math" charset="0"/>
                          <a:cs typeface="Arial" pitchFamily="34" charset="0"/>
                        </a:rPr>
                        <m:t>=</m:t>
                      </m:r>
                      <m:r>
                        <a:rPr lang="en-US" sz="2400" b="0" i="1" smtClean="0">
                          <a:latin typeface="Cambria Math" charset="0"/>
                          <a:cs typeface="Arial" pitchFamily="34" charset="0"/>
                        </a:rPr>
                        <m:t>𝑊</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𝑥</m:t>
                          </m:r>
                          <m:r>
                            <a:rPr lang="en-US" sz="2400" b="1" i="1" smtClean="0">
                              <a:latin typeface="Cambria Math" panose="02040503050406030204" pitchFamily="18" charset="0"/>
                              <a:cs typeface="Arial" pitchFamily="34" charset="0"/>
                            </a:rPr>
                            <m:t>,</m:t>
                          </m:r>
                          <m:r>
                            <a:rPr lang="en-US" sz="2400" b="1" i="1" smtClean="0">
                              <a:latin typeface="Cambria Math" panose="02040503050406030204" pitchFamily="18" charset="0"/>
                              <a:cs typeface="Arial" pitchFamily="34" charset="0"/>
                            </a:rPr>
                            <m:t>𝒚</m:t>
                          </m:r>
                        </m:e>
                      </m:d>
                      <m:r>
                        <a:rPr lang="en-US" sz="2400" b="0" i="1" smtClean="0">
                          <a:latin typeface="Cambria Math" charset="0"/>
                          <a:cs typeface="Arial" pitchFamily="34" charset="0"/>
                        </a:rPr>
                        <m:t>+</m:t>
                      </m:r>
                      <m:nary>
                        <m:naryPr>
                          <m:chr m:val="∑"/>
                          <m:supHide m:val="on"/>
                          <m:ctrlPr>
                            <a:rPr lang="en-US" sz="2400" b="0" i="1" smtClean="0">
                              <a:latin typeface="Cambria Math" panose="02040503050406030204" pitchFamily="18" charset="0"/>
                              <a:cs typeface="Arial" pitchFamily="34" charset="0"/>
                            </a:rPr>
                          </m:ctrlPr>
                        </m:naryPr>
                        <m:sub>
                          <m:r>
                            <a:rPr lang="en-US" sz="2400" b="0" i="1" smtClean="0">
                              <a:latin typeface="Cambria Math" panose="02040503050406030204" pitchFamily="18" charset="0"/>
                              <a:cs typeface="Arial" pitchFamily="34" charset="0"/>
                            </a:rPr>
                            <m:t>𝑏</m:t>
                          </m:r>
                        </m:sub>
                        <m:sup/>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𝒱</m:t>
                              </m:r>
                            </m:e>
                            <m:sub>
                              <m:r>
                                <a:rPr lang="en-US" sz="2400" b="0" i="1" smtClean="0">
                                  <a:latin typeface="Cambria Math" panose="02040503050406030204" pitchFamily="18" charset="0"/>
                                  <a:cs typeface="Arial" pitchFamily="34" charset="0"/>
                                </a:rPr>
                                <m:t>𝑏</m:t>
                              </m:r>
                            </m:sub>
                          </m:sSub>
                        </m:e>
                      </m:nary>
                      <m:sSub>
                        <m:sSubPr>
                          <m:ctrlPr>
                            <a:rPr lang="en-US" sz="2400" b="0" i="1" smtClean="0">
                              <a:latin typeface="Cambria Math" panose="02040503050406030204" pitchFamily="18" charset="0"/>
                              <a:cs typeface="Arial" pitchFamily="34" charset="0"/>
                            </a:rPr>
                          </m:ctrlPr>
                        </m:sSubPr>
                        <m:e>
                          <m:r>
                            <a:rPr lang="en-US" sz="2400" b="0" i="1" smtClean="0">
                              <a:latin typeface="Cambria Math" charset="0"/>
                              <a:cs typeface="Arial" pitchFamily="34" charset="0"/>
                            </a:rPr>
                            <m:t>𝐷</m:t>
                          </m:r>
                        </m:e>
                        <m:sub>
                          <m:r>
                            <a:rPr lang="en-US" sz="2400" b="0" i="1" smtClean="0">
                              <a:latin typeface="Cambria Math" panose="02040503050406030204" pitchFamily="18" charset="0"/>
                              <a:cs typeface="Arial" pitchFamily="34" charset="0"/>
                            </a:rPr>
                            <m:t>𝑏</m:t>
                          </m:r>
                        </m:sub>
                      </m:sSub>
                      <m:r>
                        <a:rPr lang="en-US" sz="2400" b="0" i="1" smtClean="0">
                          <a:latin typeface="Cambria Math" charset="0"/>
                          <a:cs typeface="Arial" pitchFamily="34" charset="0"/>
                        </a:rPr>
                        <m:t>(</m:t>
                      </m:r>
                      <m:r>
                        <a:rPr lang="en-US" sz="2400" b="0" i="1" smtClean="0">
                          <a:latin typeface="Cambria Math" panose="02040503050406030204" pitchFamily="18" charset="0"/>
                          <a:cs typeface="Arial" pitchFamily="34" charset="0"/>
                        </a:rPr>
                        <m:t>𝑥</m:t>
                      </m:r>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𝑦</m:t>
                      </m:r>
                      <m:r>
                        <a:rPr lang="en-US" sz="2400" b="0" i="1" smtClean="0">
                          <a:latin typeface="Cambria Math" charset="0"/>
                          <a:cs typeface="Arial" pitchFamily="34" charset="0"/>
                        </a:rPr>
                        <m:t>)</m:t>
                      </m:r>
                    </m:oMath>
                  </m:oMathPara>
                </a14:m>
                <a:endParaRPr lang="en-US" sz="2400" dirty="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48561" y="1113021"/>
                <a:ext cx="7162800" cy="896207"/>
              </a:xfrm>
              <a:prstGeom prst="rect">
                <a:avLst/>
              </a:prstGeom>
              <a:blipFill>
                <a:blip r:embed="rId2"/>
                <a:stretch>
                  <a:fillRect/>
                </a:stretch>
              </a:blipFill>
            </p:spPr>
            <p:txBody>
              <a:bodyPr/>
              <a:lstStyle/>
              <a:p>
                <a:r>
                  <a:rPr lang="en-US">
                    <a:noFill/>
                  </a:rPr>
                  <a:t> </a:t>
                </a:r>
              </a:p>
            </p:txBody>
          </p:sp>
        </mc:Fallback>
      </mc:AlternateContent>
      <p:grpSp>
        <p:nvGrpSpPr>
          <p:cNvPr id="8" name="Group 7"/>
          <p:cNvGrpSpPr/>
          <p:nvPr/>
        </p:nvGrpSpPr>
        <p:grpSpPr>
          <a:xfrm>
            <a:off x="1333500" y="3188865"/>
            <a:ext cx="6477000" cy="2954421"/>
            <a:chOff x="228600" y="914400"/>
            <a:chExt cx="8686800" cy="3962400"/>
          </a:xfrm>
        </p:grpSpPr>
        <p:sp>
          <p:nvSpPr>
            <p:cNvPr id="9" name="Rounded Rectangle 8"/>
            <p:cNvSpPr/>
            <p:nvPr/>
          </p:nvSpPr>
          <p:spPr bwMode="auto">
            <a:xfrm>
              <a:off x="266700" y="914400"/>
              <a:ext cx="3619500" cy="3962400"/>
            </a:xfrm>
            <a:prstGeom prst="roundRect">
              <a:avLst/>
            </a:prstGeom>
            <a:solidFill>
              <a:schemeClr val="accent3">
                <a:lumMod val="20000"/>
                <a:lumOff val="80000"/>
              </a:schemeClr>
            </a:solidFill>
            <a:ln w="25400" cap="flat" cmpd="sng" algn="ctr">
              <a:solidFill>
                <a:schemeClr val="tx1"/>
              </a:solidFill>
              <a:prstDash val="solid"/>
              <a:round/>
              <a:headEnd type="none" w="med" len="med"/>
              <a:tailEnd type="none" w="med" len="med"/>
            </a:ln>
            <a:effectLst>
              <a:outerShdw blurRad="50800" dist="50800" dir="5400000" algn="ctr" rotWithShape="0">
                <a:schemeClr val="bg1"/>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a:cs typeface="Arial"/>
              </a:endParaRPr>
            </a:p>
          </p:txBody>
        </p:sp>
        <p:sp>
          <p:nvSpPr>
            <p:cNvPr id="10" name="Rounded Rectangle 9"/>
            <p:cNvSpPr/>
            <p:nvPr/>
          </p:nvSpPr>
          <p:spPr>
            <a:xfrm>
              <a:off x="457200" y="1651574"/>
              <a:ext cx="3200400" cy="6344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274320" anchor="ctr"/>
            <a:lstStyle/>
            <a:p>
              <a:r>
                <a:rPr lang="en-US" sz="1400" dirty="0">
                  <a:solidFill>
                    <a:schemeClr val="bg1"/>
                  </a:solidFill>
                  <a:latin typeface="Arial"/>
                  <a:cs typeface="Arial"/>
                </a:rPr>
                <a:t>Cell Instance</a:t>
              </a:r>
            </a:p>
          </p:txBody>
        </p:sp>
        <p:sp>
          <p:nvSpPr>
            <p:cNvPr id="11" name="Rounded Rectangle 10"/>
            <p:cNvSpPr/>
            <p:nvPr/>
          </p:nvSpPr>
          <p:spPr>
            <a:xfrm>
              <a:off x="457200" y="3251775"/>
              <a:ext cx="3200400" cy="533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274320" anchor="ctr"/>
            <a:lstStyle/>
            <a:p>
              <a:pPr fontAlgn="auto">
                <a:spcBef>
                  <a:spcPts val="0"/>
                </a:spcBef>
                <a:spcAft>
                  <a:spcPts val="0"/>
                </a:spcAft>
                <a:defRPr/>
              </a:pPr>
              <a:r>
                <a:rPr lang="en-US" sz="1400" dirty="0">
                  <a:latin typeface="Arial"/>
                  <a:cs typeface="Arial"/>
                </a:rPr>
                <a:t>Cell Area (</a:t>
              </a:r>
              <a:r>
                <a:rPr lang="en-US" sz="1400" i="1" dirty="0">
                  <a:latin typeface="Times New Roman"/>
                  <a:cs typeface="Times New Roman"/>
                </a:rPr>
                <a:t>A</a:t>
              </a:r>
              <a:r>
                <a:rPr lang="en-US" sz="1400" i="1" baseline="-25000" dirty="0">
                  <a:latin typeface="Times New Roman"/>
                  <a:cs typeface="Times New Roman"/>
                </a:rPr>
                <a:t>i</a:t>
              </a:r>
              <a:r>
                <a:rPr lang="en-US" sz="1400" dirty="0">
                  <a:latin typeface="Arial"/>
                  <a:cs typeface="Arial"/>
                </a:rPr>
                <a:t>)</a:t>
              </a:r>
            </a:p>
          </p:txBody>
        </p:sp>
        <p:pic>
          <p:nvPicPr>
            <p:cNvPr id="12" name="Picture 2"/>
            <p:cNvPicPr>
              <a:picLocks noChangeAspect="1" noChangeArrowheads="1"/>
            </p:cNvPicPr>
            <p:nvPr/>
          </p:nvPicPr>
          <p:blipFill>
            <a:blip r:embed="rId3" cstate="print"/>
            <a:srcRect/>
            <a:stretch>
              <a:fillRect/>
            </a:stretch>
          </p:blipFill>
          <p:spPr bwMode="auto">
            <a:xfrm>
              <a:off x="2590800" y="1701800"/>
              <a:ext cx="1066800" cy="533400"/>
            </a:xfrm>
            <a:prstGeom prst="rect">
              <a:avLst/>
            </a:prstGeom>
            <a:noFill/>
            <a:ln w="9525">
              <a:noFill/>
              <a:miter lim="800000"/>
              <a:headEnd/>
              <a:tailEnd/>
            </a:ln>
            <a:effectLst/>
          </p:spPr>
        </p:pic>
        <p:sp>
          <p:nvSpPr>
            <p:cNvPr id="13" name="Down Arrow 12"/>
            <p:cNvSpPr/>
            <p:nvPr/>
          </p:nvSpPr>
          <p:spPr bwMode="auto">
            <a:xfrm rot="16200000">
              <a:off x="3695701" y="2552700"/>
              <a:ext cx="1371600" cy="685799"/>
            </a:xfrm>
            <a:prstGeom prst="downArrow">
              <a:avLst/>
            </a:prstGeom>
            <a:solidFill>
              <a:schemeClr val="bg1">
                <a:lumMod val="75000"/>
              </a:schemeClr>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a:cs typeface="Arial"/>
              </a:endParaRPr>
            </a:p>
          </p:txBody>
        </p:sp>
        <p:sp>
          <p:nvSpPr>
            <p:cNvPr id="14" name="TextBox 13"/>
            <p:cNvSpPr txBox="1"/>
            <p:nvPr/>
          </p:nvSpPr>
          <p:spPr>
            <a:xfrm>
              <a:off x="228600" y="990600"/>
              <a:ext cx="3657600" cy="454061"/>
            </a:xfrm>
            <a:prstGeom prst="rect">
              <a:avLst/>
            </a:prstGeom>
            <a:noFill/>
          </p:spPr>
          <p:txBody>
            <a:bodyPr wrap="square" rtlCol="0">
              <a:spAutoFit/>
            </a:bodyPr>
            <a:lstStyle/>
            <a:p>
              <a:pPr algn="ctr"/>
              <a:r>
                <a:rPr lang="en-US" sz="1600" b="1" dirty="0">
                  <a:latin typeface="Arial"/>
                  <a:cs typeface="Arial"/>
                </a:rPr>
                <a:t>Placement Instance</a:t>
              </a:r>
            </a:p>
          </p:txBody>
        </p:sp>
        <p:sp>
          <p:nvSpPr>
            <p:cNvPr id="15" name="Rounded Rectangle 14"/>
            <p:cNvSpPr/>
            <p:nvPr/>
          </p:nvSpPr>
          <p:spPr>
            <a:xfrm>
              <a:off x="457200" y="4013775"/>
              <a:ext cx="3200400" cy="533400"/>
            </a:xfrm>
            <a:prstGeom prst="roundRect">
              <a:avLst/>
            </a:prstGeom>
            <a:solidFill>
              <a:schemeClr val="accent6">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lIns="274320" anchor="ctr"/>
            <a:lstStyle/>
            <a:p>
              <a:pPr fontAlgn="auto">
                <a:spcBef>
                  <a:spcPts val="0"/>
                </a:spcBef>
                <a:spcAft>
                  <a:spcPts val="0"/>
                </a:spcAft>
                <a:defRPr/>
              </a:pPr>
              <a:r>
                <a:rPr lang="en-US" sz="1400" dirty="0">
                  <a:solidFill>
                    <a:schemeClr val="bg1"/>
                  </a:solidFill>
                  <a:latin typeface="Arial"/>
                  <a:cs typeface="Arial"/>
                </a:rPr>
                <a:t>Even Density Distr.</a:t>
              </a:r>
            </a:p>
          </p:txBody>
        </p:sp>
        <p:sp>
          <p:nvSpPr>
            <p:cNvPr id="16" name="Rounded Rectangle 15"/>
            <p:cNvSpPr/>
            <p:nvPr/>
          </p:nvSpPr>
          <p:spPr>
            <a:xfrm>
              <a:off x="457200" y="2489775"/>
              <a:ext cx="3200400" cy="533400"/>
            </a:xfrm>
            <a:prstGeom prst="roundRect">
              <a:avLst/>
            </a:prstGeom>
            <a:solidFill>
              <a:schemeClr val="accent5"/>
            </a:solidFill>
          </p:spPr>
          <p:style>
            <a:lnRef idx="2">
              <a:schemeClr val="accent4">
                <a:shade val="50000"/>
              </a:schemeClr>
            </a:lnRef>
            <a:fillRef idx="1">
              <a:schemeClr val="accent4"/>
            </a:fillRef>
            <a:effectRef idx="0">
              <a:schemeClr val="accent4"/>
            </a:effectRef>
            <a:fontRef idx="minor">
              <a:schemeClr val="lt1"/>
            </a:fontRef>
          </p:style>
          <p:txBody>
            <a:bodyPr lIns="274320" anchor="ctr"/>
            <a:lstStyle/>
            <a:p>
              <a:pPr fontAlgn="auto">
                <a:spcBef>
                  <a:spcPts val="0"/>
                </a:spcBef>
                <a:spcAft>
                  <a:spcPts val="0"/>
                </a:spcAft>
                <a:defRPr/>
              </a:pPr>
              <a:r>
                <a:rPr lang="en-US" sz="1400" dirty="0">
                  <a:latin typeface="Arial"/>
                  <a:cs typeface="Arial"/>
                </a:rPr>
                <a:t>Cell Coordinate &amp; Dim.</a:t>
              </a:r>
            </a:p>
          </p:txBody>
        </p:sp>
        <p:sp>
          <p:nvSpPr>
            <p:cNvPr id="17" name="Rounded Rectangle 16"/>
            <p:cNvSpPr/>
            <p:nvPr/>
          </p:nvSpPr>
          <p:spPr bwMode="auto">
            <a:xfrm>
              <a:off x="4876800" y="914400"/>
              <a:ext cx="4038600" cy="3962399"/>
            </a:xfrm>
            <a:prstGeom prst="roundRect">
              <a:avLst/>
            </a:prstGeom>
            <a:solidFill>
              <a:schemeClr val="accent3">
                <a:lumMod val="20000"/>
                <a:lumOff val="80000"/>
              </a:schemeClr>
            </a:solidFill>
            <a:ln w="25400" cap="flat" cmpd="sng" algn="ctr">
              <a:solidFill>
                <a:schemeClr val="tx1"/>
              </a:solidFill>
              <a:prstDash val="solid"/>
              <a:round/>
              <a:headEnd type="none" w="med" len="med"/>
              <a:tailEnd type="none" w="med" len="med"/>
            </a:ln>
            <a:effectLst>
              <a:outerShdw blurRad="50800" dist="50800" dir="5400000" algn="ctr" rotWithShape="0">
                <a:schemeClr val="bg1"/>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200" b="1">
                <a:latin typeface="Arial"/>
                <a:cs typeface="Arial"/>
              </a:endParaRPr>
            </a:p>
          </p:txBody>
        </p:sp>
        <p:sp>
          <p:nvSpPr>
            <p:cNvPr id="18" name="Rounded Rectangle 17"/>
            <p:cNvSpPr/>
            <p:nvPr/>
          </p:nvSpPr>
          <p:spPr>
            <a:xfrm>
              <a:off x="5105400" y="1651574"/>
              <a:ext cx="3581400" cy="6344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274320" anchor="ctr"/>
            <a:lstStyle/>
            <a:p>
              <a:r>
                <a:rPr lang="en-US" sz="1400" dirty="0">
                  <a:solidFill>
                    <a:schemeClr val="bg1"/>
                  </a:solidFill>
                  <a:latin typeface="Arial"/>
                  <a:cs typeface="Arial"/>
                </a:rPr>
                <a:t>Electric Particles</a:t>
              </a:r>
            </a:p>
          </p:txBody>
        </p:sp>
        <p:sp>
          <p:nvSpPr>
            <p:cNvPr id="19" name="Rounded Rectangle 18"/>
            <p:cNvSpPr/>
            <p:nvPr/>
          </p:nvSpPr>
          <p:spPr>
            <a:xfrm>
              <a:off x="5105400" y="3251775"/>
              <a:ext cx="3581400" cy="533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274320" anchor="ctr"/>
            <a:lstStyle/>
            <a:p>
              <a:pPr fontAlgn="auto">
                <a:spcBef>
                  <a:spcPts val="0"/>
                </a:spcBef>
                <a:spcAft>
                  <a:spcPts val="0"/>
                </a:spcAft>
                <a:defRPr/>
              </a:pPr>
              <a:r>
                <a:rPr lang="en-US" sz="1400" dirty="0">
                  <a:latin typeface="Arial"/>
                  <a:cs typeface="Arial"/>
                </a:rPr>
                <a:t>Charge Quantity (</a:t>
              </a:r>
              <a:r>
                <a:rPr lang="en-US" sz="1400" i="1" dirty="0" err="1">
                  <a:latin typeface="Times New Roman"/>
                  <a:cs typeface="Times New Roman"/>
                </a:rPr>
                <a:t>q</a:t>
              </a:r>
              <a:r>
                <a:rPr lang="en-US" sz="1400" i="1" baseline="-25000" dirty="0" err="1">
                  <a:latin typeface="Times New Roman"/>
                  <a:cs typeface="Times New Roman"/>
                </a:rPr>
                <a:t>i</a:t>
              </a:r>
              <a:r>
                <a:rPr lang="en-US" sz="1400" dirty="0">
                  <a:latin typeface="Arial"/>
                  <a:cs typeface="Arial"/>
                </a:rPr>
                <a:t>)</a:t>
              </a:r>
            </a:p>
          </p:txBody>
        </p:sp>
        <p:pic>
          <p:nvPicPr>
            <p:cNvPr id="20" name="Picture 8"/>
            <p:cNvPicPr>
              <a:picLocks noChangeAspect="1" noChangeArrowheads="1"/>
            </p:cNvPicPr>
            <p:nvPr/>
          </p:nvPicPr>
          <p:blipFill>
            <a:blip r:embed="rId4" cstate="print"/>
            <a:srcRect/>
            <a:stretch>
              <a:fillRect/>
            </a:stretch>
          </p:blipFill>
          <p:spPr bwMode="auto">
            <a:xfrm>
              <a:off x="7889557" y="1621095"/>
              <a:ext cx="766763" cy="688975"/>
            </a:xfrm>
            <a:prstGeom prst="rect">
              <a:avLst/>
            </a:prstGeom>
            <a:noFill/>
            <a:ln w="9525">
              <a:noFill/>
              <a:miter lim="800000"/>
              <a:headEnd/>
              <a:tailEnd/>
            </a:ln>
            <a:effectLst/>
          </p:spPr>
        </p:pic>
        <p:sp>
          <p:nvSpPr>
            <p:cNvPr id="21" name="TextBox 20"/>
            <p:cNvSpPr txBox="1"/>
            <p:nvPr/>
          </p:nvSpPr>
          <p:spPr>
            <a:xfrm>
              <a:off x="4876800" y="990600"/>
              <a:ext cx="4038600" cy="454061"/>
            </a:xfrm>
            <a:prstGeom prst="rect">
              <a:avLst/>
            </a:prstGeom>
            <a:noFill/>
          </p:spPr>
          <p:txBody>
            <a:bodyPr wrap="square" rtlCol="0">
              <a:spAutoFit/>
            </a:bodyPr>
            <a:lstStyle/>
            <a:p>
              <a:pPr algn="ctr"/>
              <a:r>
                <a:rPr lang="en-US" sz="1600" b="1" dirty="0">
                  <a:latin typeface="Arial"/>
                  <a:cs typeface="Arial"/>
                </a:rPr>
                <a:t>Electrostatic System</a:t>
              </a:r>
            </a:p>
          </p:txBody>
        </p:sp>
        <p:sp>
          <p:nvSpPr>
            <p:cNvPr id="22" name="Rounded Rectangle 21"/>
            <p:cNvSpPr/>
            <p:nvPr/>
          </p:nvSpPr>
          <p:spPr>
            <a:xfrm>
              <a:off x="5105400" y="4013775"/>
              <a:ext cx="3581400" cy="533400"/>
            </a:xfrm>
            <a:prstGeom prst="roundRect">
              <a:avLst/>
            </a:prstGeom>
            <a:solidFill>
              <a:schemeClr val="accent6">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lIns="274320" anchor="ctr"/>
            <a:lstStyle/>
            <a:p>
              <a:pPr>
                <a:defRPr/>
              </a:pPr>
              <a:r>
                <a:rPr lang="en-US" sz="1400" dirty="0">
                  <a:solidFill>
                    <a:schemeClr val="bg1"/>
                  </a:solidFill>
                  <a:latin typeface="Arial"/>
                  <a:cs typeface="Arial"/>
                </a:rPr>
                <a:t>Min. Potential Energy</a:t>
              </a:r>
              <a:endParaRPr lang="en-US" sz="1400" dirty="0">
                <a:solidFill>
                  <a:srgbClr val="7030A0"/>
                </a:solidFill>
                <a:latin typeface="Arial"/>
                <a:cs typeface="Arial"/>
              </a:endParaRPr>
            </a:p>
          </p:txBody>
        </p:sp>
        <p:sp>
          <p:nvSpPr>
            <p:cNvPr id="23" name="Rounded Rectangle 22"/>
            <p:cNvSpPr/>
            <p:nvPr/>
          </p:nvSpPr>
          <p:spPr>
            <a:xfrm>
              <a:off x="5105400" y="2489775"/>
              <a:ext cx="3581400" cy="533400"/>
            </a:xfrm>
            <a:prstGeom prst="roundRect">
              <a:avLst/>
            </a:prstGeom>
            <a:solidFill>
              <a:schemeClr val="accent5"/>
            </a:solidFill>
          </p:spPr>
          <p:style>
            <a:lnRef idx="2">
              <a:schemeClr val="accent4">
                <a:shade val="50000"/>
              </a:schemeClr>
            </a:lnRef>
            <a:fillRef idx="1">
              <a:schemeClr val="accent4"/>
            </a:fillRef>
            <a:effectRef idx="0">
              <a:schemeClr val="accent4"/>
            </a:effectRef>
            <a:fontRef idx="minor">
              <a:schemeClr val="lt1"/>
            </a:fontRef>
          </p:style>
          <p:txBody>
            <a:bodyPr lIns="274320" anchor="ctr"/>
            <a:lstStyle/>
            <a:p>
              <a:pPr fontAlgn="auto">
                <a:spcBef>
                  <a:spcPts val="0"/>
                </a:spcBef>
                <a:spcAft>
                  <a:spcPts val="0"/>
                </a:spcAft>
                <a:defRPr/>
              </a:pPr>
              <a:r>
                <a:rPr lang="en-US" sz="1400" dirty="0">
                  <a:latin typeface="Arial"/>
                  <a:cs typeface="Arial"/>
                </a:rPr>
                <a:t>Charge Coordinate &amp; Dim.</a:t>
              </a:r>
            </a:p>
          </p:txBody>
        </p:sp>
      </p:grpSp>
      <p:sp>
        <p:nvSpPr>
          <p:cNvPr id="27" name="TextBox 26"/>
          <p:cNvSpPr txBox="1"/>
          <p:nvPr/>
        </p:nvSpPr>
        <p:spPr>
          <a:xfrm>
            <a:off x="2364858" y="6491104"/>
            <a:ext cx="6634716" cy="246221"/>
          </a:xfrm>
          <a:prstGeom prst="rect">
            <a:avLst/>
          </a:prstGeom>
          <a:noFill/>
        </p:spPr>
        <p:style>
          <a:lnRef idx="0">
            <a:scrgbClr r="0" g="0" b="0"/>
          </a:lnRef>
          <a:fillRef idx="0">
            <a:scrgbClr r="0" g="0" b="0"/>
          </a:fillRef>
          <a:effectRef idx="0">
            <a:scrgbClr r="0" g="0" b="0"/>
          </a:effectRef>
          <a:fontRef idx="minor">
            <a:schemeClr val="tx1"/>
          </a:fontRef>
        </p:style>
        <p:txBody>
          <a:bodyPr wrap="square" rtlCol="0">
            <a:spAutoFit/>
          </a:bodyPr>
          <a:lstStyle/>
          <a:p>
            <a:r>
              <a:rPr lang="en-US" sz="1000" dirty="0">
                <a:latin typeface="Arial" pitchFamily="34" charset="0"/>
                <a:cs typeface="Arial" pitchFamily="34" charset="0"/>
              </a:rPr>
              <a:t>[13] J. Lu, “Analytic VLSI Placement Using Electrostatic Analogy”, Ph.D. Dissertation, UC San Diego, CA, 2014.</a:t>
            </a:r>
          </a:p>
        </p:txBody>
      </p:sp>
      <p:sp>
        <p:nvSpPr>
          <p:cNvPr id="5" name="Footer Placeholder 3">
            <a:extLst>
              <a:ext uri="{FF2B5EF4-FFF2-40B4-BE49-F238E27FC236}">
                <a16:creationId xmlns:a16="http://schemas.microsoft.com/office/drawing/2014/main" id="{0B95C823-8998-1A15-B713-4CC25B3B88D5}"/>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1131671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ePlace</a:t>
            </a:r>
            <a:r>
              <a:rPr lang="en-US" dirty="0">
                <a:latin typeface="Arial"/>
                <a:cs typeface="Arial"/>
              </a:rPr>
              <a:t>:  In Each Iteration</a:t>
            </a:r>
          </a:p>
        </p:txBody>
      </p:sp>
      <p:pic>
        <p:nvPicPr>
          <p:cNvPr id="4" name="Picture 3" descr="p25-1.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53000" y="3704510"/>
            <a:ext cx="3657600" cy="2590799"/>
          </a:xfrm>
          <a:prstGeom prst="rect">
            <a:avLst/>
          </a:prstGeom>
        </p:spPr>
      </p:pic>
      <p:sp>
        <p:nvSpPr>
          <p:cNvPr id="5" name="Right Arrow 4"/>
          <p:cNvSpPr/>
          <p:nvPr/>
        </p:nvSpPr>
        <p:spPr>
          <a:xfrm rot="5400000">
            <a:off x="6477000" y="3505200"/>
            <a:ext cx="457200" cy="9144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latin typeface="Arial"/>
              <a:cs typeface="Arial"/>
            </a:endParaRPr>
          </a:p>
        </p:txBody>
      </p:sp>
      <p:pic>
        <p:nvPicPr>
          <p:cNvPr id="6" name="Picture 5" descr="c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677" y="762000"/>
            <a:ext cx="3647123" cy="2603193"/>
          </a:xfrm>
          <a:prstGeom prst="rect">
            <a:avLst/>
          </a:prstGeom>
        </p:spPr>
      </p:pic>
      <p:pic>
        <p:nvPicPr>
          <p:cNvPr id="7" name="Picture 6" descr="f25.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1" y="3684640"/>
            <a:ext cx="3657599" cy="2610670"/>
          </a:xfrm>
          <a:prstGeom prst="rect">
            <a:avLst/>
          </a:prstGeom>
        </p:spPr>
      </p:pic>
      <p:pic>
        <p:nvPicPr>
          <p:cNvPr id="8" name="Picture 7" descr="d25-1.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773620"/>
            <a:ext cx="3645217" cy="2579180"/>
          </a:xfrm>
          <a:prstGeom prst="rect">
            <a:avLst/>
          </a:prstGeom>
        </p:spPr>
      </p:pic>
      <p:sp>
        <p:nvSpPr>
          <p:cNvPr id="9" name="TextBox 8"/>
          <p:cNvSpPr txBox="1"/>
          <p:nvPr/>
        </p:nvSpPr>
        <p:spPr>
          <a:xfrm>
            <a:off x="5257800" y="3276600"/>
            <a:ext cx="3200400" cy="400110"/>
          </a:xfrm>
          <a:prstGeom prst="rect">
            <a:avLst/>
          </a:prstGeom>
          <a:noFill/>
        </p:spPr>
        <p:txBody>
          <a:bodyPr wrap="square" rtlCol="0">
            <a:spAutoFit/>
          </a:bodyPr>
          <a:lstStyle/>
          <a:p>
            <a:pPr algn="ctr"/>
            <a:r>
              <a:rPr lang="en-US" sz="2000" b="1" dirty="0">
                <a:solidFill>
                  <a:srgbClr val="FF0000"/>
                </a:solidFill>
                <a:latin typeface="Arial"/>
                <a:cs typeface="Arial"/>
              </a:rPr>
              <a:t>charge density distr.</a:t>
            </a:r>
          </a:p>
        </p:txBody>
      </p:sp>
      <p:sp>
        <p:nvSpPr>
          <p:cNvPr id="10" name="Right Arrow 9"/>
          <p:cNvSpPr/>
          <p:nvPr/>
        </p:nvSpPr>
        <p:spPr>
          <a:xfrm>
            <a:off x="4343400" y="1905000"/>
            <a:ext cx="457200" cy="60940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latin typeface="Arial"/>
              <a:cs typeface="Arial"/>
            </a:endParaRPr>
          </a:p>
        </p:txBody>
      </p:sp>
      <p:sp>
        <p:nvSpPr>
          <p:cNvPr id="11" name="Right Arrow 10"/>
          <p:cNvSpPr/>
          <p:nvPr/>
        </p:nvSpPr>
        <p:spPr>
          <a:xfrm rot="10800000">
            <a:off x="4343400" y="4771310"/>
            <a:ext cx="457200" cy="60940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latin typeface="Arial"/>
              <a:cs typeface="Arial"/>
            </a:endParaRPr>
          </a:p>
        </p:txBody>
      </p:sp>
      <p:sp>
        <p:nvSpPr>
          <p:cNvPr id="12" name="TextBox 11"/>
          <p:cNvSpPr txBox="1"/>
          <p:nvPr/>
        </p:nvSpPr>
        <p:spPr>
          <a:xfrm>
            <a:off x="5029200" y="6219110"/>
            <a:ext cx="3581400" cy="400110"/>
          </a:xfrm>
          <a:prstGeom prst="rect">
            <a:avLst/>
          </a:prstGeom>
          <a:noFill/>
        </p:spPr>
        <p:txBody>
          <a:bodyPr wrap="square" rtlCol="0">
            <a:spAutoFit/>
          </a:bodyPr>
          <a:lstStyle/>
          <a:p>
            <a:pPr algn="ctr"/>
            <a:r>
              <a:rPr lang="en-US" sz="2000" b="1" dirty="0">
                <a:solidFill>
                  <a:srgbClr val="FF0000"/>
                </a:solidFill>
                <a:latin typeface="Arial"/>
                <a:cs typeface="Arial"/>
              </a:rPr>
              <a:t>electric potential distr.</a:t>
            </a:r>
          </a:p>
        </p:txBody>
      </p:sp>
      <p:sp>
        <p:nvSpPr>
          <p:cNvPr id="13" name="TextBox 12"/>
          <p:cNvSpPr txBox="1"/>
          <p:nvPr/>
        </p:nvSpPr>
        <p:spPr>
          <a:xfrm>
            <a:off x="685800" y="3276600"/>
            <a:ext cx="3200400" cy="400110"/>
          </a:xfrm>
          <a:prstGeom prst="rect">
            <a:avLst/>
          </a:prstGeom>
          <a:noFill/>
        </p:spPr>
        <p:txBody>
          <a:bodyPr wrap="square" rtlCol="0">
            <a:spAutoFit/>
          </a:bodyPr>
          <a:lstStyle/>
          <a:p>
            <a:pPr algn="ctr"/>
            <a:r>
              <a:rPr lang="en-US" sz="2000" b="1" dirty="0">
                <a:solidFill>
                  <a:srgbClr val="0000FF"/>
                </a:solidFill>
                <a:latin typeface="Arial"/>
                <a:cs typeface="Arial"/>
              </a:rPr>
              <a:t>cell &amp; macro distr.</a:t>
            </a:r>
          </a:p>
        </p:txBody>
      </p:sp>
      <p:sp>
        <p:nvSpPr>
          <p:cNvPr id="14" name="TextBox 13"/>
          <p:cNvSpPr txBox="1"/>
          <p:nvPr/>
        </p:nvSpPr>
        <p:spPr>
          <a:xfrm>
            <a:off x="685800" y="6229290"/>
            <a:ext cx="3200400" cy="400110"/>
          </a:xfrm>
          <a:prstGeom prst="rect">
            <a:avLst/>
          </a:prstGeom>
          <a:noFill/>
        </p:spPr>
        <p:txBody>
          <a:bodyPr wrap="square" rtlCol="0">
            <a:spAutoFit/>
          </a:bodyPr>
          <a:lstStyle/>
          <a:p>
            <a:pPr algn="ctr"/>
            <a:r>
              <a:rPr lang="en-US" sz="2000" b="1" dirty="0">
                <a:solidFill>
                  <a:srgbClr val="0000FF"/>
                </a:solidFill>
                <a:latin typeface="Arial"/>
                <a:cs typeface="Arial"/>
              </a:rPr>
              <a:t>electric field distr.</a:t>
            </a:r>
          </a:p>
        </p:txBody>
      </p:sp>
      <p:sp>
        <p:nvSpPr>
          <p:cNvPr id="15" name="Rectangle 14"/>
          <p:cNvSpPr/>
          <p:nvPr/>
        </p:nvSpPr>
        <p:spPr>
          <a:xfrm>
            <a:off x="7571785" y="838200"/>
            <a:ext cx="1035510" cy="461665"/>
          </a:xfrm>
          <a:prstGeom prst="rect">
            <a:avLst/>
          </a:prstGeom>
          <a:solidFill>
            <a:schemeClr val="bg1"/>
          </a:solidFill>
          <a:ln>
            <a:solidFill>
              <a:schemeClr val="tx1"/>
            </a:solidFill>
          </a:ln>
        </p:spPr>
        <p:txBody>
          <a:bodyPr wrap="none" lIns="91440" tIns="45720" rIns="91440" bIns="45720">
            <a:spAutoFit/>
          </a:bodyPr>
          <a:lstStyle/>
          <a:p>
            <a:pPr algn="ctr"/>
            <a:r>
              <a:rPr lang="el-GR" sz="2400" b="1" i="1" dirty="0">
                <a:solidFill>
                  <a:srgbClr val="0000FF"/>
                </a:solidFill>
                <a:latin typeface="Times New Roman"/>
                <a:cs typeface="Times New Roman"/>
              </a:rPr>
              <a:t>ρ</a:t>
            </a:r>
            <a:r>
              <a:rPr lang="en-US" sz="2400" b="1" dirty="0">
                <a:solidFill>
                  <a:srgbClr val="0000FF"/>
                </a:solidFill>
                <a:latin typeface="Times New Roman"/>
                <a:cs typeface="Times New Roman"/>
              </a:rPr>
              <a:t>(</a:t>
            </a:r>
            <a:r>
              <a:rPr lang="en-US" sz="2400" b="1" i="1" dirty="0">
                <a:solidFill>
                  <a:srgbClr val="0000FF"/>
                </a:solidFill>
                <a:latin typeface="Times New Roman"/>
                <a:cs typeface="Times New Roman"/>
              </a:rPr>
              <a:t>x</a:t>
            </a:r>
            <a:r>
              <a:rPr lang="en-US" sz="2400" b="1" dirty="0">
                <a:solidFill>
                  <a:srgbClr val="0000FF"/>
                </a:solidFill>
                <a:latin typeface="Times New Roman"/>
                <a:cs typeface="Times New Roman"/>
              </a:rPr>
              <a:t>, </a:t>
            </a:r>
            <a:r>
              <a:rPr lang="en-US" sz="2400" b="1" i="1" dirty="0">
                <a:solidFill>
                  <a:srgbClr val="0000FF"/>
                </a:solidFill>
                <a:latin typeface="Times New Roman"/>
                <a:cs typeface="Times New Roman"/>
              </a:rPr>
              <a:t>y</a:t>
            </a:r>
            <a:r>
              <a:rPr lang="en-US" sz="2400" b="1" dirty="0">
                <a:solidFill>
                  <a:srgbClr val="0000FF"/>
                </a:solidFill>
                <a:latin typeface="Times New Roman"/>
                <a:cs typeface="Times New Roman"/>
              </a:rPr>
              <a:t>)</a:t>
            </a:r>
          </a:p>
        </p:txBody>
      </p:sp>
      <p:sp>
        <p:nvSpPr>
          <p:cNvPr id="16" name="Rectangle 15"/>
          <p:cNvSpPr/>
          <p:nvPr/>
        </p:nvSpPr>
        <p:spPr>
          <a:xfrm>
            <a:off x="533400" y="838200"/>
            <a:ext cx="935322" cy="461665"/>
          </a:xfrm>
          <a:prstGeom prst="rect">
            <a:avLst/>
          </a:prstGeom>
          <a:solidFill>
            <a:schemeClr val="bg1"/>
          </a:solidFill>
          <a:ln>
            <a:solidFill>
              <a:schemeClr val="tx1"/>
            </a:solidFill>
          </a:ln>
        </p:spPr>
        <p:txBody>
          <a:bodyPr wrap="none" lIns="91440" tIns="45720" rIns="91440" bIns="45720">
            <a:spAutoFit/>
          </a:bodyPr>
          <a:lstStyle/>
          <a:p>
            <a:pPr algn="ctr"/>
            <a:r>
              <a:rPr lang="en-US" sz="2400" b="1" i="1" dirty="0">
                <a:solidFill>
                  <a:srgbClr val="0000FF"/>
                </a:solidFill>
                <a:latin typeface="Times New Roman"/>
                <a:cs typeface="Times New Roman"/>
              </a:rPr>
              <a:t>sol. v</a:t>
            </a:r>
          </a:p>
        </p:txBody>
      </p:sp>
      <p:sp>
        <p:nvSpPr>
          <p:cNvPr id="17" name="Rectangle 16"/>
          <p:cNvSpPr/>
          <p:nvPr/>
        </p:nvSpPr>
        <p:spPr>
          <a:xfrm>
            <a:off x="7611359" y="3733800"/>
            <a:ext cx="1079342" cy="461665"/>
          </a:xfrm>
          <a:prstGeom prst="rect">
            <a:avLst/>
          </a:prstGeom>
          <a:solidFill>
            <a:schemeClr val="bg1"/>
          </a:solidFill>
          <a:ln>
            <a:solidFill>
              <a:schemeClr val="tx1"/>
            </a:solidFill>
          </a:ln>
        </p:spPr>
        <p:txBody>
          <a:bodyPr wrap="none" lIns="91440" tIns="45720" rIns="91440" bIns="45720">
            <a:spAutoFit/>
          </a:bodyPr>
          <a:lstStyle/>
          <a:p>
            <a:pPr algn="ctr"/>
            <a:r>
              <a:rPr lang="el-GR" sz="2400" b="1" i="1" dirty="0">
                <a:solidFill>
                  <a:srgbClr val="0000FF"/>
                </a:solidFill>
                <a:latin typeface="Times New Roman"/>
                <a:cs typeface="Times New Roman"/>
              </a:rPr>
              <a:t>ψ</a:t>
            </a:r>
            <a:r>
              <a:rPr lang="en-US" sz="2400" b="1" dirty="0">
                <a:solidFill>
                  <a:srgbClr val="0000FF"/>
                </a:solidFill>
                <a:latin typeface="Times New Roman"/>
                <a:cs typeface="Times New Roman"/>
              </a:rPr>
              <a:t>(</a:t>
            </a:r>
            <a:r>
              <a:rPr lang="en-US" sz="2400" b="1" i="1" dirty="0">
                <a:solidFill>
                  <a:srgbClr val="0000FF"/>
                </a:solidFill>
                <a:latin typeface="Times New Roman"/>
                <a:cs typeface="Times New Roman"/>
              </a:rPr>
              <a:t>x</a:t>
            </a:r>
            <a:r>
              <a:rPr lang="en-US" sz="2400" b="1" dirty="0">
                <a:solidFill>
                  <a:srgbClr val="0000FF"/>
                </a:solidFill>
                <a:latin typeface="Times New Roman"/>
                <a:cs typeface="Times New Roman"/>
              </a:rPr>
              <a:t>, </a:t>
            </a:r>
            <a:r>
              <a:rPr lang="en-US" sz="2400" b="1" i="1" dirty="0">
                <a:solidFill>
                  <a:srgbClr val="0000FF"/>
                </a:solidFill>
                <a:latin typeface="Times New Roman"/>
                <a:cs typeface="Times New Roman"/>
              </a:rPr>
              <a:t>y</a:t>
            </a:r>
            <a:r>
              <a:rPr lang="en-US" sz="2400" b="1" dirty="0">
                <a:solidFill>
                  <a:srgbClr val="0000FF"/>
                </a:solidFill>
                <a:latin typeface="Times New Roman"/>
                <a:cs typeface="Times New Roman"/>
              </a:rPr>
              <a:t>)</a:t>
            </a:r>
          </a:p>
        </p:txBody>
      </p:sp>
      <p:sp>
        <p:nvSpPr>
          <p:cNvPr id="18" name="Rectangle 17"/>
          <p:cNvSpPr/>
          <p:nvPr/>
        </p:nvSpPr>
        <p:spPr>
          <a:xfrm>
            <a:off x="533400" y="3733800"/>
            <a:ext cx="1039317" cy="461665"/>
          </a:xfrm>
          <a:prstGeom prst="rect">
            <a:avLst/>
          </a:prstGeom>
          <a:solidFill>
            <a:schemeClr val="bg1"/>
          </a:solidFill>
          <a:ln>
            <a:solidFill>
              <a:schemeClr val="tx1"/>
            </a:solidFill>
          </a:ln>
        </p:spPr>
        <p:txBody>
          <a:bodyPr wrap="none" lIns="91440" tIns="45720" rIns="91440" bIns="45720">
            <a:spAutoFit/>
          </a:bodyPr>
          <a:lstStyle/>
          <a:p>
            <a:pPr algn="ctr"/>
            <a:r>
              <a:rPr lang="en-US" sz="2400" b="1" dirty="0">
                <a:solidFill>
                  <a:srgbClr val="0000FF"/>
                </a:solidFill>
                <a:latin typeface="Times New Roman"/>
                <a:cs typeface="Times New Roman"/>
              </a:rPr>
              <a:t>E(</a:t>
            </a:r>
            <a:r>
              <a:rPr lang="en-US" sz="2400" b="1" i="1" dirty="0">
                <a:solidFill>
                  <a:srgbClr val="0000FF"/>
                </a:solidFill>
                <a:latin typeface="Times New Roman"/>
                <a:cs typeface="Times New Roman"/>
              </a:rPr>
              <a:t>x</a:t>
            </a:r>
            <a:r>
              <a:rPr lang="en-US" sz="2400" b="1" dirty="0">
                <a:solidFill>
                  <a:srgbClr val="0000FF"/>
                </a:solidFill>
                <a:latin typeface="Times New Roman"/>
                <a:cs typeface="Times New Roman"/>
              </a:rPr>
              <a:t>, </a:t>
            </a:r>
            <a:r>
              <a:rPr lang="en-US" sz="2400" b="1" i="1" dirty="0">
                <a:solidFill>
                  <a:srgbClr val="0000FF"/>
                </a:solidFill>
                <a:latin typeface="Times New Roman"/>
                <a:cs typeface="Times New Roman"/>
              </a:rPr>
              <a:t>y</a:t>
            </a:r>
            <a:r>
              <a:rPr lang="en-US" sz="2400" b="1" dirty="0">
                <a:solidFill>
                  <a:srgbClr val="0000FF"/>
                </a:solidFill>
                <a:latin typeface="Times New Roman"/>
                <a:cs typeface="Times New Roman"/>
              </a:rPr>
              <a:t>)</a:t>
            </a:r>
          </a:p>
        </p:txBody>
      </p:sp>
      <p:sp>
        <p:nvSpPr>
          <p:cNvPr id="19" name="TextBox 18"/>
          <p:cNvSpPr txBox="1"/>
          <p:nvPr/>
        </p:nvSpPr>
        <p:spPr>
          <a:xfrm>
            <a:off x="2227783" y="6647019"/>
            <a:ext cx="6544078" cy="246221"/>
          </a:xfrm>
          <a:prstGeom prst="rect">
            <a:avLst/>
          </a:prstGeom>
          <a:noFill/>
        </p:spPr>
        <p:style>
          <a:lnRef idx="0">
            <a:scrgbClr r="0" g="0" b="0"/>
          </a:lnRef>
          <a:fillRef idx="0">
            <a:scrgbClr r="0" g="0" b="0"/>
          </a:fillRef>
          <a:effectRef idx="0">
            <a:scrgbClr r="0" g="0" b="0"/>
          </a:effectRef>
          <a:fontRef idx="minor">
            <a:schemeClr val="tx1"/>
          </a:fontRef>
        </p:style>
        <p:txBody>
          <a:bodyPr wrap="square" rtlCol="0">
            <a:spAutoFit/>
          </a:bodyPr>
          <a:lstStyle/>
          <a:p>
            <a:r>
              <a:rPr lang="en-US" sz="1000" dirty="0">
                <a:latin typeface="Arial" pitchFamily="34" charset="0"/>
                <a:cs typeface="Arial" pitchFamily="34" charset="0"/>
              </a:rPr>
              <a:t>J. Lu, “Analytic VLSI Placement Using Electrostatic Analogy”, Ph.D. Dissertation, UC San Diego, CA, 2014.</a:t>
            </a:r>
          </a:p>
        </p:txBody>
      </p:sp>
      <p:sp>
        <p:nvSpPr>
          <p:cNvPr id="3" name="Footer Placeholder 3">
            <a:extLst>
              <a:ext uri="{FF2B5EF4-FFF2-40B4-BE49-F238E27FC236}">
                <a16:creationId xmlns:a16="http://schemas.microsoft.com/office/drawing/2014/main" id="{A48B7446-9846-4575-036A-2AA51A0A7D18}"/>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2036267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RePlAce</a:t>
            </a:r>
            <a:endParaRPr lang="en-US" i="1" dirty="0">
              <a:solidFill>
                <a:srgbClr val="FF0000"/>
              </a:solidFill>
            </a:endParaRPr>
          </a:p>
        </p:txBody>
      </p:sp>
      <p:sp>
        <p:nvSpPr>
          <p:cNvPr id="5" name="Content Placeholder 2"/>
          <p:cNvSpPr>
            <a:spLocks noGrp="1"/>
          </p:cNvSpPr>
          <p:nvPr>
            <p:ph idx="1"/>
          </p:nvPr>
        </p:nvSpPr>
        <p:spPr>
          <a:xfrm>
            <a:off x="0" y="762000"/>
            <a:ext cx="9144000" cy="6096000"/>
          </a:xfrm>
        </p:spPr>
        <p:txBody>
          <a:bodyPr>
            <a:normAutofit/>
          </a:bodyPr>
          <a:lstStyle/>
          <a:p>
            <a:pPr marL="284163" indent="-233363">
              <a:lnSpc>
                <a:spcPct val="110000"/>
              </a:lnSpc>
              <a:spcBef>
                <a:spcPts val="0"/>
              </a:spcBef>
            </a:pPr>
            <a:r>
              <a:rPr lang="en-US" sz="2400" dirty="0"/>
              <a:t>Unified placement engine which solves multiple classes of academic benchmarks (mixed-size, fixed-macros, </a:t>
            </a:r>
            <a:r>
              <a:rPr lang="en-US" sz="2400" dirty="0" err="1"/>
              <a:t>routability</a:t>
            </a:r>
            <a:r>
              <a:rPr lang="en-US" sz="2400" dirty="0"/>
              <a:t>-driven, etc.</a:t>
            </a:r>
          </a:p>
          <a:p>
            <a:pPr marL="284163" indent="-233363">
              <a:lnSpc>
                <a:spcPct val="110000"/>
              </a:lnSpc>
              <a:spcBef>
                <a:spcPts val="0"/>
              </a:spcBef>
            </a:pPr>
            <a:r>
              <a:rPr lang="en-US" sz="2400" dirty="0"/>
              <a:t>Local Lagrange multiplier</a:t>
            </a:r>
          </a:p>
          <a:p>
            <a:pPr marL="514350" lvl="1" indent="-230188">
              <a:lnSpc>
                <a:spcPct val="110000"/>
              </a:lnSpc>
              <a:spcBef>
                <a:spcPts val="0"/>
              </a:spcBef>
            </a:pPr>
            <a:r>
              <a:rPr lang="en-US" sz="2000" dirty="0"/>
              <a:t>Enables local smoothing w/awareness of local over-demanded bins</a:t>
            </a:r>
          </a:p>
          <a:p>
            <a:pPr marL="284163" indent="-233363">
              <a:lnSpc>
                <a:spcPct val="110000"/>
              </a:lnSpc>
              <a:spcBef>
                <a:spcPts val="0"/>
              </a:spcBef>
            </a:pPr>
            <a:r>
              <a:rPr lang="en-US" sz="2400" dirty="0"/>
              <a:t>Meta parameter tuning</a:t>
            </a:r>
          </a:p>
          <a:p>
            <a:pPr marL="514350" lvl="1" indent="-230188">
              <a:lnSpc>
                <a:spcPct val="110000"/>
              </a:lnSpc>
              <a:spcBef>
                <a:spcPts val="0"/>
              </a:spcBef>
            </a:pPr>
            <a:r>
              <a:rPr lang="en-US" sz="2000" dirty="0"/>
              <a:t>Adjust step size of numerical method</a:t>
            </a:r>
          </a:p>
          <a:p>
            <a:pPr marL="284163" indent="-233363">
              <a:lnSpc>
                <a:spcPct val="110000"/>
              </a:lnSpc>
              <a:spcBef>
                <a:spcPts val="0"/>
              </a:spcBef>
            </a:pPr>
            <a:r>
              <a:rPr lang="en-US" sz="2400" dirty="0"/>
              <a:t>Routability optimization</a:t>
            </a:r>
          </a:p>
          <a:p>
            <a:pPr marL="514350" lvl="1" indent="-230188">
              <a:lnSpc>
                <a:spcPct val="110000"/>
              </a:lnSpc>
              <a:spcBef>
                <a:spcPts val="0"/>
              </a:spcBef>
            </a:pPr>
            <a:r>
              <a:rPr lang="en-US" sz="2000" dirty="0"/>
              <a:t>Simple but effective metal layer-aware superlinear cell inflation</a:t>
            </a:r>
            <a:endParaRPr lang="en-US" sz="1800" dirty="0"/>
          </a:p>
          <a:p>
            <a:pPr marL="284163" indent="-233363">
              <a:lnSpc>
                <a:spcPct val="110000"/>
              </a:lnSpc>
              <a:spcBef>
                <a:spcPts val="0"/>
              </a:spcBef>
            </a:pPr>
            <a:r>
              <a:rPr lang="en-US" sz="2400" dirty="0"/>
              <a:t>Differences from the previous </a:t>
            </a:r>
            <a:r>
              <a:rPr lang="en-US" sz="2400" i="1" dirty="0" err="1"/>
              <a:t>ePlace</a:t>
            </a:r>
            <a:r>
              <a:rPr lang="en-US" sz="2400" i="1" dirty="0"/>
              <a:t> 2.0 </a:t>
            </a:r>
          </a:p>
          <a:p>
            <a:pPr marL="514350" lvl="1" indent="-230188">
              <a:lnSpc>
                <a:spcPct val="110000"/>
              </a:lnSpc>
              <a:spcBef>
                <a:spcPts val="0"/>
              </a:spcBef>
            </a:pPr>
            <a:r>
              <a:rPr lang="en-US" sz="2000" dirty="0" err="1"/>
              <a:t>Routability</a:t>
            </a:r>
            <a:r>
              <a:rPr lang="en-US" sz="2000" dirty="0"/>
              <a:t> optimization techniques</a:t>
            </a:r>
          </a:p>
          <a:p>
            <a:pPr marL="514350" lvl="1" indent="-230188">
              <a:lnSpc>
                <a:spcPct val="110000"/>
              </a:lnSpc>
              <a:spcBef>
                <a:spcPts val="0"/>
              </a:spcBef>
            </a:pPr>
            <a:r>
              <a:rPr lang="en-US" sz="2000" dirty="0"/>
              <a:t>Code optimizations for ~4X speedups</a:t>
            </a:r>
          </a:p>
          <a:p>
            <a:pPr marL="514350" lvl="1" indent="-230188">
              <a:lnSpc>
                <a:spcPct val="110000"/>
              </a:lnSpc>
              <a:spcBef>
                <a:spcPts val="0"/>
              </a:spcBef>
            </a:pPr>
            <a:r>
              <a:rPr lang="en-US" sz="2000" dirty="0"/>
              <a:t>Various improvements to placement mechanisms</a:t>
            </a:r>
          </a:p>
          <a:p>
            <a:pPr marL="746125" lvl="2" indent="-231775">
              <a:lnSpc>
                <a:spcPct val="110000"/>
              </a:lnSpc>
              <a:spcBef>
                <a:spcPts val="0"/>
              </a:spcBef>
            </a:pPr>
            <a:r>
              <a:rPr lang="en-US" sz="1600" dirty="0"/>
              <a:t>E.g., macro legalization using annealing; amount of rollback after fixing macro; handling of overflows; bin size determination and local smoothing; …</a:t>
            </a:r>
          </a:p>
        </p:txBody>
      </p:sp>
      <p:sp>
        <p:nvSpPr>
          <p:cNvPr id="3" name="Footer Placeholder 3">
            <a:extLst>
              <a:ext uri="{FF2B5EF4-FFF2-40B4-BE49-F238E27FC236}">
                <a16:creationId xmlns:a16="http://schemas.microsoft.com/office/drawing/2014/main" id="{A60398C6-185E-59A0-8EE3-FC13565690F8}"/>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9434051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2_ABKGROUP">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ece260b-w21-intro-flow-v1a-newtemplate</Template>
  <TotalTime>761</TotalTime>
  <Words>3166</Words>
  <Application>Microsoft Macintosh PowerPoint</Application>
  <PresentationFormat>On-screen Show (4:3)</PresentationFormat>
  <Paragraphs>424</Paragraphs>
  <Slides>40</Slides>
  <Notes>15</Notes>
  <HiddenSlides>0</HiddenSlides>
  <MMClips>3</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Gulim</vt:lpstr>
      <vt:lpstr>Cambria Math</vt:lpstr>
      <vt:lpstr>Calibri</vt:lpstr>
      <vt:lpstr>Wingdings</vt:lpstr>
      <vt:lpstr>宋体</vt:lpstr>
      <vt:lpstr>Arial</vt:lpstr>
      <vt:lpstr>Times New Roman</vt:lpstr>
      <vt:lpstr>2_ABKGROUP</vt:lpstr>
      <vt:lpstr>Equation</vt:lpstr>
      <vt:lpstr>ECE 260C, Spring 2025  Placement</vt:lpstr>
      <vt:lpstr>Physical Design Flow Pictures (old ECE 260B slide) </vt:lpstr>
      <vt:lpstr>Global Placement</vt:lpstr>
      <vt:lpstr>GPL</vt:lpstr>
      <vt:lpstr>RePlAce: Advancing Solution Quality and Routability Validation in Global Placement</vt:lpstr>
      <vt:lpstr>Placement Overview</vt:lpstr>
      <vt:lpstr>Problem Formulation</vt:lpstr>
      <vt:lpstr>ePlace:  In Each Iteration</vt:lpstr>
      <vt:lpstr>RePlAce</vt:lpstr>
      <vt:lpstr>RePlAce:  Constraint-Driven Placement</vt:lpstr>
      <vt:lpstr>RePlAce:  Constraint-Driven Placement</vt:lpstr>
      <vt:lpstr>RePlAce:  Constraint-Driven Placement</vt:lpstr>
      <vt:lpstr>RePlAce:  Dynamic Step Size</vt:lpstr>
      <vt:lpstr>RePlAce:  Improved Dynamic Step Size</vt:lpstr>
      <vt:lpstr>RePlAce:  Improved Dynamic Step Size</vt:lpstr>
      <vt:lpstr>RePlAce:  Routability-Driven Placement</vt:lpstr>
      <vt:lpstr>RePlAce:  Routability-Driven Placement</vt:lpstr>
      <vt:lpstr>RePlAce:  Routability-Driven Placement</vt:lpstr>
      <vt:lpstr>RePlAce:  Routability-Driven Placement </vt:lpstr>
      <vt:lpstr>RePlAce:  Routability-Driven Placement</vt:lpstr>
      <vt:lpstr>RePlAce (2019) Summary</vt:lpstr>
      <vt:lpstr>Global Placement Zoom-In</vt:lpstr>
      <vt:lpstr>(Legalized) Detailed Placement Zoom-In</vt:lpstr>
      <vt:lpstr>Region constraints</vt:lpstr>
      <vt:lpstr>Fence region constraints</vt:lpstr>
      <vt:lpstr>Edge spacing constraints</vt:lpstr>
      <vt:lpstr>DPL</vt:lpstr>
      <vt:lpstr>Legalization and detailed placement</vt:lpstr>
      <vt:lpstr>Mixed-height standard cell legalization</vt:lpstr>
      <vt:lpstr>An example of power rails violation</vt:lpstr>
      <vt:lpstr>Overall framework in dpl</vt:lpstr>
      <vt:lpstr>Pre-legalization – an example</vt:lpstr>
      <vt:lpstr>Corner weight move – an example</vt:lpstr>
      <vt:lpstr>Local shifting – an example</vt:lpstr>
      <vt:lpstr>Cell swaps – an example</vt:lpstr>
      <vt:lpstr>DPO</vt:lpstr>
      <vt:lpstr>DPO in a nutshell (1/2)</vt:lpstr>
      <vt:lpstr>DPO in a nutshell (2/2)</vt:lpstr>
      <vt:lpstr>Some References</vt:lpstr>
      <vt:lpstr>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Kwangsoo Han</dc:creator>
  <cp:lastModifiedBy>Davit Margarian</cp:lastModifiedBy>
  <cp:revision>59</cp:revision>
  <cp:lastPrinted>2025-04-17T22:56:20Z</cp:lastPrinted>
  <dcterms:created xsi:type="dcterms:W3CDTF">2006-08-16T00:00:00Z</dcterms:created>
  <dcterms:modified xsi:type="dcterms:W3CDTF">2025-08-16T18:01:14Z</dcterms:modified>
</cp:coreProperties>
</file>